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7" r:id="rId2"/>
    <p:sldId id="267" r:id="rId3"/>
    <p:sldId id="260" r:id="rId4"/>
    <p:sldId id="263" r:id="rId5"/>
    <p:sldId id="258" r:id="rId6"/>
    <p:sldId id="261" r:id="rId7"/>
    <p:sldId id="375" r:id="rId8"/>
    <p:sldId id="377" r:id="rId9"/>
    <p:sldId id="264" r:id="rId10"/>
    <p:sldId id="349" r:id="rId11"/>
    <p:sldId id="351" r:id="rId12"/>
    <p:sldId id="352" r:id="rId13"/>
    <p:sldId id="395" r:id="rId14"/>
    <p:sldId id="397" r:id="rId15"/>
    <p:sldId id="398" r:id="rId16"/>
    <p:sldId id="396" r:id="rId17"/>
    <p:sldId id="390" r:id="rId18"/>
    <p:sldId id="327" r:id="rId19"/>
    <p:sldId id="343" r:id="rId20"/>
    <p:sldId id="353" r:id="rId21"/>
    <p:sldId id="354" r:id="rId22"/>
    <p:sldId id="379" r:id="rId23"/>
    <p:sldId id="336" r:id="rId24"/>
    <p:sldId id="356" r:id="rId25"/>
    <p:sldId id="344" r:id="rId26"/>
    <p:sldId id="345" r:id="rId27"/>
    <p:sldId id="355" r:id="rId28"/>
    <p:sldId id="276" r:id="rId29"/>
    <p:sldId id="285" r:id="rId30"/>
    <p:sldId id="382" r:id="rId31"/>
    <p:sldId id="308" r:id="rId32"/>
    <p:sldId id="314" r:id="rId33"/>
    <p:sldId id="311" r:id="rId34"/>
    <p:sldId id="315" r:id="rId35"/>
    <p:sldId id="372" r:id="rId36"/>
    <p:sldId id="318" r:id="rId37"/>
    <p:sldId id="380" r:id="rId38"/>
    <p:sldId id="319" r:id="rId39"/>
    <p:sldId id="400" r:id="rId40"/>
    <p:sldId id="401" r:id="rId41"/>
    <p:sldId id="310" r:id="rId42"/>
    <p:sldId id="284" r:id="rId43"/>
    <p:sldId id="383" r:id="rId44"/>
    <p:sldId id="384" r:id="rId45"/>
    <p:sldId id="388" r:id="rId46"/>
    <p:sldId id="399" r:id="rId47"/>
    <p:sldId id="389" r:id="rId48"/>
    <p:sldId id="381" r:id="rId49"/>
    <p:sldId id="286" r:id="rId50"/>
    <p:sldId id="289" r:id="rId5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Hanson" initials="JH" lastIdx="1" clrIdx="0">
    <p:extLst>
      <p:ext uri="{19B8F6BF-5375-455C-9EA6-DF929625EA0E}">
        <p15:presenceInfo xmlns:p15="http://schemas.microsoft.com/office/powerpoint/2012/main" userId="Jeffrey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95B3D7"/>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1576" autoAdjust="0"/>
  </p:normalViewPr>
  <p:slideViewPr>
    <p:cSldViewPr snapToGrid="0">
      <p:cViewPr varScale="1">
        <p:scale>
          <a:sx n="106" d="100"/>
          <a:sy n="106" d="100"/>
        </p:scale>
        <p:origin x="739" y="8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30/01/2018</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a:t>
            </a:fld>
            <a:endParaRPr lang="en-AU"/>
          </a:p>
        </p:txBody>
      </p:sp>
    </p:spTree>
    <p:extLst>
      <p:ext uri="{BB962C8B-B14F-4D97-AF65-F5344CB8AC3E}">
        <p14:creationId xmlns:p14="http://schemas.microsoft.com/office/powerpoint/2010/main" val="2133969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50</a:t>
            </a:fld>
            <a:endParaRPr lang="en-AU"/>
          </a:p>
        </p:txBody>
      </p:sp>
    </p:spTree>
    <p:extLst>
      <p:ext uri="{BB962C8B-B14F-4D97-AF65-F5344CB8AC3E}">
        <p14:creationId xmlns:p14="http://schemas.microsoft.com/office/powerpoint/2010/main" val="848197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not all remaining habitat can be preserved</a:t>
            </a:r>
          </a:p>
          <a:p>
            <a:r>
              <a:rPr lang="en-AU" dirty="0" smtClean="0"/>
              <a:t>- achieve conservation objectives for minimal cost</a:t>
            </a:r>
          </a:p>
          <a:p>
            <a:r>
              <a:rPr lang="en-AU" dirty="0" smtClean="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smtClean="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5</a:t>
            </a:fld>
            <a:endParaRPr lang="en-AU"/>
          </a:p>
        </p:txBody>
      </p:sp>
    </p:spTree>
    <p:extLst>
      <p:ext uri="{BB962C8B-B14F-4D97-AF65-F5344CB8AC3E}">
        <p14:creationId xmlns:p14="http://schemas.microsoft.com/office/powerpoint/2010/main" val="85895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19</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20</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21</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39</a:t>
            </a:fld>
            <a:endParaRPr lang="en-AU"/>
          </a:p>
        </p:txBody>
      </p:sp>
    </p:spTree>
    <p:extLst>
      <p:ext uri="{BB962C8B-B14F-4D97-AF65-F5344CB8AC3E}">
        <p14:creationId xmlns:p14="http://schemas.microsoft.com/office/powerpoint/2010/main" val="3618446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40</a:t>
            </a:fld>
            <a:endParaRPr lang="en-AU"/>
          </a:p>
        </p:txBody>
      </p:sp>
    </p:spTree>
    <p:extLst>
      <p:ext uri="{BB962C8B-B14F-4D97-AF65-F5344CB8AC3E}">
        <p14:creationId xmlns:p14="http://schemas.microsoft.com/office/powerpoint/2010/main" val="2345903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48</a:t>
            </a:fld>
            <a:endParaRPr lang="en-AU"/>
          </a:p>
        </p:txBody>
      </p:sp>
    </p:spTree>
    <p:extLst>
      <p:ext uri="{BB962C8B-B14F-4D97-AF65-F5344CB8AC3E}">
        <p14:creationId xmlns:p14="http://schemas.microsoft.com/office/powerpoint/2010/main" val="2651878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1/30/2018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87599"/>
            <a:ext cx="8305800" cy="1640756"/>
          </a:xfrm>
        </p:spPr>
        <p:txBody>
          <a:bodyPr>
            <a:noAutofit/>
          </a:bodyPr>
          <a:lstStyle/>
          <a:p>
            <a:r>
              <a:rPr lang="en-AU" b="1" dirty="0" smtClean="0">
                <a:solidFill>
                  <a:schemeClr val="tx1"/>
                </a:solidFill>
              </a:rPr>
              <a:t>Conserving evolutionary processes</a:t>
            </a:r>
            <a:endParaRPr lang="en-AU" b="1" dirty="0">
              <a:solidFill>
                <a:schemeClr val="tx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smtClean="0">
                <a:solidFill>
                  <a:schemeClr val="tx1">
                    <a:lumMod val="75000"/>
                  </a:schemeClr>
                </a:solidFill>
              </a:rPr>
              <a:t>Jeffrey Hanson</a:t>
            </a:r>
            <a:endParaRPr lang="en-AU" dirty="0">
              <a:solidFill>
                <a:schemeClr val="tx1">
                  <a:lumMod val="75000"/>
                </a:schemeClr>
              </a:solidFill>
            </a:endParaRPr>
          </a:p>
          <a:p>
            <a:endParaRPr lang="en-AU" dirty="0">
              <a:solidFill>
                <a:schemeClr val="tx1">
                  <a:lumMod val="75000"/>
                </a:schemeClr>
              </a:solidFill>
            </a:endParaRPr>
          </a:p>
        </p:txBody>
      </p:sp>
      <p:grpSp>
        <p:nvGrpSpPr>
          <p:cNvPr id="8" name="Group 7"/>
          <p:cNvGrpSpPr/>
          <p:nvPr/>
        </p:nvGrpSpPr>
        <p:grpSpPr>
          <a:xfrm>
            <a:off x="259155" y="4479765"/>
            <a:ext cx="4975502" cy="461665"/>
            <a:chOff x="259155" y="4479765"/>
            <a:chExt cx="4975502" cy="461665"/>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502323" cy="461665"/>
            </a:xfrm>
            <a:prstGeom prst="rect">
              <a:avLst/>
            </a:prstGeom>
            <a:noFill/>
          </p:spPr>
          <p:txBody>
            <a:bodyPr wrap="none" rtlCol="0">
              <a:spAutoFit/>
            </a:bodyPr>
            <a:lstStyle/>
            <a:p>
              <a:r>
                <a:rPr lang="en-AU" sz="2400" dirty="0">
                  <a:solidFill>
                    <a:schemeClr val="tx1">
                      <a:lumMod val="75000"/>
                    </a:schemeClr>
                  </a:solidFill>
                </a:rPr>
                <a:t>j</a:t>
              </a:r>
              <a:r>
                <a:rPr lang="en-AU" sz="2400" dirty="0" smtClean="0">
                  <a:solidFill>
                    <a:schemeClr val="tx1">
                      <a:lumMod val="75000"/>
                    </a:schemeClr>
                  </a:solidFill>
                </a:rPr>
                <a:t>effrey.hanson@uqconnect.edu.au</a:t>
              </a:r>
              <a:endParaRPr lang="en-AU" sz="2400" dirty="0">
                <a:solidFill>
                  <a:schemeClr val="tx1">
                    <a:lumMod val="75000"/>
                  </a:schemeClr>
                </a:solidFill>
              </a:endParaRPr>
            </a:p>
          </p:txBody>
        </p:sp>
      </p:grpSp>
      <p:grpSp>
        <p:nvGrpSpPr>
          <p:cNvPr id="6" name="Group 5"/>
          <p:cNvGrpSpPr/>
          <p:nvPr/>
        </p:nvGrpSpPr>
        <p:grpSpPr>
          <a:xfrm>
            <a:off x="5945501" y="4491632"/>
            <a:ext cx="3049188" cy="461665"/>
            <a:chOff x="6059800" y="5988839"/>
            <a:chExt cx="3049188" cy="615553"/>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44594"/>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5988839"/>
              <a:ext cx="2611805" cy="615553"/>
            </a:xfrm>
            <a:prstGeom prst="rect">
              <a:avLst/>
            </a:prstGeom>
            <a:noFill/>
          </p:spPr>
          <p:txBody>
            <a:bodyPr wrap="none" rtlCol="0">
              <a:spAutoFit/>
            </a:bodyPr>
            <a:lstStyle/>
            <a:p>
              <a:r>
                <a:rPr lang="en-AU" sz="2400" dirty="0" smtClean="0">
                  <a:solidFill>
                    <a:schemeClr val="tx1">
                      <a:lumMod val="75000"/>
                    </a:schemeClr>
                  </a:solidFill>
                </a:rPr>
                <a:t>jeffrey-hanson.com</a:t>
              </a:r>
              <a:endParaRPr lang="en-AU" dirty="0">
                <a:solidFill>
                  <a:schemeClr val="tx1">
                    <a:lumMod val="75000"/>
                  </a:schemeClr>
                </a:solidFill>
              </a:endParaRPr>
            </a:p>
          </p:txBody>
        </p:sp>
      </p:grpSp>
      <p:pic>
        <p:nvPicPr>
          <p:cNvPr id="10" name="Picture 2" descr="Black And White Birds Silhouette Fresh HD Wallpap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225163" y="1689100"/>
            <a:ext cx="2720463" cy="170029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76788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848789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Freeform 2"/>
          <p:cNvSpPr/>
          <p:nvPr/>
        </p:nvSpPr>
        <p:spPr>
          <a:xfrm>
            <a:off x="3089564" y="3226366"/>
            <a:ext cx="4500475" cy="1304070"/>
          </a:xfrm>
          <a:custGeom>
            <a:avLst/>
            <a:gdLst>
              <a:gd name="connsiteX0" fmla="*/ 0 w 4500475"/>
              <a:gd name="connsiteY0" fmla="*/ 1304070 h 1304070"/>
              <a:gd name="connsiteX1" fmla="*/ 346363 w 4500475"/>
              <a:gd name="connsiteY1" fmla="*/ 874579 h 1304070"/>
              <a:gd name="connsiteX2" fmla="*/ 609600 w 4500475"/>
              <a:gd name="connsiteY2" fmla="*/ 43307 h 1304070"/>
              <a:gd name="connsiteX3" fmla="*/ 1773381 w 4500475"/>
              <a:gd name="connsiteY3" fmla="*/ 140289 h 1304070"/>
              <a:gd name="connsiteX4" fmla="*/ 2466109 w 4500475"/>
              <a:gd name="connsiteY4" fmla="*/ 334252 h 1304070"/>
              <a:gd name="connsiteX5" fmla="*/ 3172691 w 4500475"/>
              <a:gd name="connsiteY5" fmla="*/ 306543 h 1304070"/>
              <a:gd name="connsiteX6" fmla="*/ 3976254 w 4500475"/>
              <a:gd name="connsiteY6" fmla="*/ 237270 h 1304070"/>
              <a:gd name="connsiteX7" fmla="*/ 4433454 w 4500475"/>
              <a:gd name="connsiteY7" fmla="*/ 943852 h 1304070"/>
              <a:gd name="connsiteX8" fmla="*/ 4488872 w 4500475"/>
              <a:gd name="connsiteY8" fmla="*/ 1068543 h 130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0475" h="1304070">
                <a:moveTo>
                  <a:pt x="0" y="1304070"/>
                </a:moveTo>
                <a:cubicBezTo>
                  <a:pt x="122381" y="1194388"/>
                  <a:pt x="244763" y="1084706"/>
                  <a:pt x="346363" y="874579"/>
                </a:cubicBezTo>
                <a:cubicBezTo>
                  <a:pt x="447963" y="664452"/>
                  <a:pt x="371764" y="165689"/>
                  <a:pt x="609600" y="43307"/>
                </a:cubicBezTo>
                <a:cubicBezTo>
                  <a:pt x="847436" y="-79075"/>
                  <a:pt x="1463963" y="91798"/>
                  <a:pt x="1773381" y="140289"/>
                </a:cubicBezTo>
                <a:cubicBezTo>
                  <a:pt x="2082799" y="188780"/>
                  <a:pt x="2232891" y="306543"/>
                  <a:pt x="2466109" y="334252"/>
                </a:cubicBezTo>
                <a:cubicBezTo>
                  <a:pt x="2699327" y="361961"/>
                  <a:pt x="2921000" y="322707"/>
                  <a:pt x="3172691" y="306543"/>
                </a:cubicBezTo>
                <a:cubicBezTo>
                  <a:pt x="3424382" y="290379"/>
                  <a:pt x="3766127" y="131052"/>
                  <a:pt x="3976254" y="237270"/>
                </a:cubicBezTo>
                <a:cubicBezTo>
                  <a:pt x="4186381" y="343488"/>
                  <a:pt x="4348018" y="805306"/>
                  <a:pt x="4433454" y="943852"/>
                </a:cubicBezTo>
                <a:cubicBezTo>
                  <a:pt x="4518890" y="1082397"/>
                  <a:pt x="4503881" y="1075470"/>
                  <a:pt x="4488872" y="1068543"/>
                </a:cubicBezTo>
              </a:path>
            </a:pathLst>
          </a:custGeom>
          <a:noFill/>
          <a:ln w="7620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3639118" y="3854299"/>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4284036" y="376297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6382144" y="375294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5365572" y="3764866"/>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336427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
            <a:ext cx="8229600" cy="857250"/>
          </a:xfrm>
        </p:spPr>
        <p:txBody>
          <a:bodyPr/>
          <a:lstStyle/>
          <a:p>
            <a:r>
              <a:rPr lang="en-AU" dirty="0" smtClean="0"/>
              <a:t>Case study</a:t>
            </a:r>
            <a:endParaRPr lang="en-AU" dirty="0"/>
          </a:p>
        </p:txBody>
      </p:sp>
      <p:grpSp>
        <p:nvGrpSpPr>
          <p:cNvPr id="4" name="Group 3"/>
          <p:cNvGrpSpPr/>
          <p:nvPr/>
        </p:nvGrpSpPr>
        <p:grpSpPr>
          <a:xfrm>
            <a:off x="1629010" y="3627905"/>
            <a:ext cx="5885980" cy="1346851"/>
            <a:chOff x="1586151" y="3758080"/>
            <a:chExt cx="5885980" cy="1346851"/>
          </a:xfrm>
        </p:grpSpPr>
        <p:grpSp>
          <p:nvGrpSpPr>
            <p:cNvPr id="5" name="Group 4"/>
            <p:cNvGrpSpPr/>
            <p:nvPr/>
          </p:nvGrpSpPr>
          <p:grpSpPr>
            <a:xfrm>
              <a:off x="1671876" y="3758080"/>
              <a:ext cx="5800255" cy="1272854"/>
              <a:chOff x="1082233" y="5010772"/>
              <a:chExt cx="5800255" cy="1697138"/>
            </a:xfrm>
          </p:grpSpPr>
          <p:pic>
            <p:nvPicPr>
              <p:cNvPr id="4102" name="Picture 6" descr="http://www.actaplantarum.org/floraitaliae/download/file.php?id=999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233" y="5010772"/>
                <a:ext cx="2262851" cy="16971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destigianni.com/images/Varie/fiori/phyteumabetonicifolium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9286" y="5010772"/>
                <a:ext cx="2543588" cy="16971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s://upload.wikimedia.org/wikipedia/commons/0/01/Teufelskralle_blau_bl%C3%BChend_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873" y="5010772"/>
                <a:ext cx="1049615" cy="169713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1586151" y="4735599"/>
              <a:ext cx="2389565" cy="369332"/>
            </a:xfrm>
            <a:prstGeom prst="rect">
              <a:avLst/>
            </a:prstGeom>
            <a:noFill/>
          </p:spPr>
          <p:txBody>
            <a:bodyPr wrap="none" rtlCol="0">
              <a:spAutoFit/>
            </a:bodyPr>
            <a:lstStyle/>
            <a:p>
              <a:r>
                <a:rPr lang="en-AU" b="1" dirty="0" smtClean="0"/>
                <a:t>betony leaved rampion</a:t>
              </a:r>
              <a:endParaRPr lang="en-AU" b="1" dirty="0"/>
            </a:p>
          </p:txBody>
        </p:sp>
      </p:gr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836" r="951" b="51015"/>
          <a:stretch/>
        </p:blipFill>
        <p:spPr>
          <a:xfrm>
            <a:off x="1854319" y="1153922"/>
            <a:ext cx="5435362" cy="2104802"/>
          </a:xfrm>
          <a:prstGeom prst="rect">
            <a:avLst/>
          </a:prstGeom>
        </p:spPr>
      </p:pic>
      <p:sp>
        <p:nvSpPr>
          <p:cNvPr id="7" name="Rectangle 6"/>
          <p:cNvSpPr/>
          <p:nvPr/>
        </p:nvSpPr>
        <p:spPr>
          <a:xfrm>
            <a:off x="4557600" y="1051200"/>
            <a:ext cx="86400" cy="233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804906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
            <a:ext cx="8229600" cy="857250"/>
          </a:xfrm>
        </p:spPr>
        <p:txBody>
          <a:bodyPr/>
          <a:lstStyle/>
          <a:p>
            <a:r>
              <a:rPr lang="en-AU" dirty="0" smtClean="0"/>
              <a:t>Case study</a:t>
            </a:r>
            <a:endParaRPr lang="en-AU" dirty="0"/>
          </a:p>
        </p:txBody>
      </p:sp>
      <p:grpSp>
        <p:nvGrpSpPr>
          <p:cNvPr id="4" name="Group 3"/>
          <p:cNvGrpSpPr/>
          <p:nvPr/>
        </p:nvGrpSpPr>
        <p:grpSpPr>
          <a:xfrm>
            <a:off x="1629010" y="3627905"/>
            <a:ext cx="5885980" cy="1346851"/>
            <a:chOff x="1586151" y="3758080"/>
            <a:chExt cx="5885980" cy="1346851"/>
          </a:xfrm>
        </p:grpSpPr>
        <p:grpSp>
          <p:nvGrpSpPr>
            <p:cNvPr id="5" name="Group 4"/>
            <p:cNvGrpSpPr/>
            <p:nvPr/>
          </p:nvGrpSpPr>
          <p:grpSpPr>
            <a:xfrm>
              <a:off x="1671876" y="3758080"/>
              <a:ext cx="5800255" cy="1272854"/>
              <a:chOff x="1082233" y="5010772"/>
              <a:chExt cx="5800255" cy="1697138"/>
            </a:xfrm>
          </p:grpSpPr>
          <p:pic>
            <p:nvPicPr>
              <p:cNvPr id="4102" name="Picture 6" descr="http://www.actaplantarum.org/floraitaliae/download/file.php?id=999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233" y="5010772"/>
                <a:ext cx="2262851" cy="16971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destigianni.com/images/Varie/fiori/phyteumabetonicifolium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9286" y="5010772"/>
                <a:ext cx="2543588" cy="16971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s://upload.wikimedia.org/wikipedia/commons/0/01/Teufelskralle_blau_bl%C3%BChend_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873" y="5010772"/>
                <a:ext cx="1049615" cy="169713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1586151" y="4735599"/>
              <a:ext cx="2389565" cy="369332"/>
            </a:xfrm>
            <a:prstGeom prst="rect">
              <a:avLst/>
            </a:prstGeom>
            <a:noFill/>
          </p:spPr>
          <p:txBody>
            <a:bodyPr wrap="none" rtlCol="0">
              <a:spAutoFit/>
            </a:bodyPr>
            <a:lstStyle/>
            <a:p>
              <a:r>
                <a:rPr lang="en-AU" b="1" dirty="0" smtClean="0"/>
                <a:t>betony leaved rampion</a:t>
              </a:r>
              <a:endParaRPr lang="en-AU" b="1" dirty="0"/>
            </a:p>
          </p:txBody>
        </p:sp>
      </p:gr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50905" r="951" b="-874"/>
          <a:stretch/>
        </p:blipFill>
        <p:spPr>
          <a:xfrm>
            <a:off x="1854319" y="1155600"/>
            <a:ext cx="5435362" cy="2184400"/>
          </a:xfrm>
          <a:prstGeom prst="rect">
            <a:avLst/>
          </a:prstGeom>
        </p:spPr>
      </p:pic>
      <p:sp>
        <p:nvSpPr>
          <p:cNvPr id="10" name="Rectangle 9"/>
          <p:cNvSpPr/>
          <p:nvPr/>
        </p:nvSpPr>
        <p:spPr>
          <a:xfrm>
            <a:off x="4557600" y="1051200"/>
            <a:ext cx="86400" cy="233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149441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0265" y="880349"/>
            <a:ext cx="4623436" cy="42021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552" y="897481"/>
            <a:ext cx="4591605" cy="4162199"/>
          </a:xfrm>
          <a:prstGeom prst="rect">
            <a:avLst/>
          </a:prstGeom>
        </p:spPr>
      </p:pic>
      <p:sp>
        <p:nvSpPr>
          <p:cNvPr id="2" name="Title 1"/>
          <p:cNvSpPr>
            <a:spLocks noGrp="1"/>
          </p:cNvSpPr>
          <p:nvPr>
            <p:ph type="title"/>
          </p:nvPr>
        </p:nvSpPr>
        <p:spPr>
          <a:xfrm>
            <a:off x="457200" y="23099"/>
            <a:ext cx="8229600" cy="857250"/>
          </a:xfrm>
        </p:spPr>
        <p:txBody>
          <a:bodyPr/>
          <a:lstStyle/>
          <a:p>
            <a:r>
              <a:rPr lang="en-AU" dirty="0" smtClean="0"/>
              <a:t>Case-study </a:t>
            </a:r>
            <a:endParaRPr lang="en-AU" dirty="0"/>
          </a:p>
        </p:txBody>
      </p:sp>
      <p:sp>
        <p:nvSpPr>
          <p:cNvPr id="4" name="Rectangle 3"/>
          <p:cNvSpPr/>
          <p:nvPr/>
        </p:nvSpPr>
        <p:spPr>
          <a:xfrm>
            <a:off x="2120265" y="2979420"/>
            <a:ext cx="4623436" cy="2103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121920" y="897481"/>
            <a:ext cx="1740926" cy="830997"/>
          </a:xfrm>
          <a:prstGeom prst="rect">
            <a:avLst/>
          </a:prstGeom>
          <a:noFill/>
        </p:spPr>
        <p:txBody>
          <a:bodyPr wrap="none" rtlCol="0">
            <a:spAutoFit/>
          </a:bodyPr>
          <a:lstStyle/>
          <a:p>
            <a:pPr algn="ctr"/>
            <a:r>
              <a:rPr lang="en-AU" sz="2400" dirty="0" smtClean="0"/>
              <a:t>10 % habitat</a:t>
            </a:r>
          </a:p>
          <a:p>
            <a:pPr algn="ctr"/>
            <a:r>
              <a:rPr lang="en-AU" sz="2400" dirty="0" smtClean="0"/>
              <a:t> target</a:t>
            </a:r>
            <a:endParaRPr lang="en-AU" sz="2400" dirty="0"/>
          </a:p>
        </p:txBody>
      </p:sp>
      <p:sp>
        <p:nvSpPr>
          <p:cNvPr id="9" name="TextBox 8"/>
          <p:cNvSpPr txBox="1"/>
          <p:nvPr/>
        </p:nvSpPr>
        <p:spPr>
          <a:xfrm>
            <a:off x="6915979" y="880349"/>
            <a:ext cx="2101474" cy="1938992"/>
          </a:xfrm>
          <a:prstGeom prst="rect">
            <a:avLst/>
          </a:prstGeom>
          <a:noFill/>
        </p:spPr>
        <p:txBody>
          <a:bodyPr wrap="none" rtlCol="0">
            <a:spAutoFit/>
          </a:bodyPr>
          <a:lstStyle/>
          <a:p>
            <a:pPr algn="ctr"/>
            <a:r>
              <a:rPr lang="en-AU" sz="2400" dirty="0" smtClean="0"/>
              <a:t>10 % habitat</a:t>
            </a:r>
          </a:p>
          <a:p>
            <a:pPr algn="ctr"/>
            <a:r>
              <a:rPr lang="en-AU" sz="2400" dirty="0" smtClean="0"/>
              <a:t> target </a:t>
            </a:r>
          </a:p>
          <a:p>
            <a:pPr algn="ctr"/>
            <a:r>
              <a:rPr lang="en-AU" sz="2400" dirty="0" smtClean="0"/>
              <a:t>+</a:t>
            </a:r>
          </a:p>
          <a:p>
            <a:pPr algn="ctr"/>
            <a:r>
              <a:rPr lang="en-AU" sz="2400" dirty="0" smtClean="0"/>
              <a:t>95 % genetic </a:t>
            </a:r>
          </a:p>
          <a:p>
            <a:pPr algn="ctr"/>
            <a:r>
              <a:rPr lang="en-AU" sz="2400" dirty="0" smtClean="0"/>
              <a:t>variation target</a:t>
            </a:r>
          </a:p>
        </p:txBody>
      </p:sp>
      <p:cxnSp>
        <p:nvCxnSpPr>
          <p:cNvPr id="10" name="Elbow Connector 9"/>
          <p:cNvCxnSpPr>
            <a:stCxn id="6" idx="2"/>
          </p:cNvCxnSpPr>
          <p:nvPr/>
        </p:nvCxnSpPr>
        <p:spPr>
          <a:xfrm rot="16200000" flipH="1">
            <a:off x="1211840" y="1509020"/>
            <a:ext cx="306062" cy="744977"/>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1"/>
          </p:cNvCxnSpPr>
          <p:nvPr/>
        </p:nvCxnSpPr>
        <p:spPr>
          <a:xfrm flipH="1">
            <a:off x="6915979" y="1846580"/>
            <a:ext cx="582101" cy="32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6010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0265" y="880349"/>
            <a:ext cx="4623436" cy="42021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552" y="897481"/>
            <a:ext cx="4591605" cy="4162199"/>
          </a:xfrm>
          <a:prstGeom prst="rect">
            <a:avLst/>
          </a:prstGeom>
        </p:spPr>
      </p:pic>
      <p:sp>
        <p:nvSpPr>
          <p:cNvPr id="2" name="Title 1"/>
          <p:cNvSpPr>
            <a:spLocks noGrp="1"/>
          </p:cNvSpPr>
          <p:nvPr>
            <p:ph type="title"/>
          </p:nvPr>
        </p:nvSpPr>
        <p:spPr>
          <a:xfrm>
            <a:off x="457200" y="23099"/>
            <a:ext cx="8229600" cy="857250"/>
          </a:xfrm>
        </p:spPr>
        <p:txBody>
          <a:bodyPr/>
          <a:lstStyle/>
          <a:p>
            <a:r>
              <a:rPr lang="en-AU" dirty="0" smtClean="0"/>
              <a:t>Case-study </a:t>
            </a:r>
            <a:endParaRPr lang="en-AU" dirty="0"/>
          </a:p>
        </p:txBody>
      </p:sp>
      <p:sp>
        <p:nvSpPr>
          <p:cNvPr id="4" name="Oval 3"/>
          <p:cNvSpPr/>
          <p:nvPr/>
        </p:nvSpPr>
        <p:spPr>
          <a:xfrm>
            <a:off x="3063240" y="161544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6111240" y="175260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p:cNvSpPr/>
          <p:nvPr/>
        </p:nvSpPr>
        <p:spPr>
          <a:xfrm>
            <a:off x="6286500" y="361950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3017520" y="387096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Arrow Connector 10"/>
          <p:cNvCxnSpPr/>
          <p:nvPr/>
        </p:nvCxnSpPr>
        <p:spPr>
          <a:xfrm>
            <a:off x="3550920" y="1752600"/>
            <a:ext cx="2316480" cy="137160"/>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497580" y="3870960"/>
            <a:ext cx="2613660" cy="114300"/>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21920" y="897481"/>
            <a:ext cx="1740926" cy="830997"/>
          </a:xfrm>
          <a:prstGeom prst="rect">
            <a:avLst/>
          </a:prstGeom>
          <a:noFill/>
        </p:spPr>
        <p:txBody>
          <a:bodyPr wrap="none" rtlCol="0">
            <a:spAutoFit/>
          </a:bodyPr>
          <a:lstStyle/>
          <a:p>
            <a:pPr algn="ctr"/>
            <a:r>
              <a:rPr lang="en-AU" sz="2400" dirty="0" smtClean="0"/>
              <a:t>10 % habitat</a:t>
            </a:r>
          </a:p>
          <a:p>
            <a:pPr algn="ctr"/>
            <a:r>
              <a:rPr lang="en-AU" sz="2400" dirty="0" smtClean="0"/>
              <a:t> target</a:t>
            </a:r>
            <a:endParaRPr lang="en-AU" sz="2400" dirty="0"/>
          </a:p>
        </p:txBody>
      </p:sp>
      <p:sp>
        <p:nvSpPr>
          <p:cNvPr id="18" name="TextBox 17"/>
          <p:cNvSpPr txBox="1"/>
          <p:nvPr/>
        </p:nvSpPr>
        <p:spPr>
          <a:xfrm>
            <a:off x="6915979" y="880349"/>
            <a:ext cx="2101474" cy="1938992"/>
          </a:xfrm>
          <a:prstGeom prst="rect">
            <a:avLst/>
          </a:prstGeom>
          <a:noFill/>
        </p:spPr>
        <p:txBody>
          <a:bodyPr wrap="none" rtlCol="0">
            <a:spAutoFit/>
          </a:bodyPr>
          <a:lstStyle/>
          <a:p>
            <a:pPr algn="ctr"/>
            <a:r>
              <a:rPr lang="en-AU" sz="2400" dirty="0" smtClean="0"/>
              <a:t>10 % habitat</a:t>
            </a:r>
          </a:p>
          <a:p>
            <a:pPr algn="ctr"/>
            <a:r>
              <a:rPr lang="en-AU" sz="2400" dirty="0" smtClean="0"/>
              <a:t> target </a:t>
            </a:r>
          </a:p>
          <a:p>
            <a:pPr algn="ctr"/>
            <a:r>
              <a:rPr lang="en-AU" sz="2400" dirty="0" smtClean="0"/>
              <a:t>+</a:t>
            </a:r>
          </a:p>
          <a:p>
            <a:pPr algn="ctr"/>
            <a:r>
              <a:rPr lang="en-AU" sz="2400" dirty="0" smtClean="0"/>
              <a:t>95 % genetic </a:t>
            </a:r>
          </a:p>
          <a:p>
            <a:pPr algn="ctr"/>
            <a:r>
              <a:rPr lang="en-AU" sz="2400" dirty="0" smtClean="0"/>
              <a:t>variation target</a:t>
            </a:r>
          </a:p>
        </p:txBody>
      </p:sp>
      <p:cxnSp>
        <p:nvCxnSpPr>
          <p:cNvPr id="19" name="Elbow Connector 18"/>
          <p:cNvCxnSpPr>
            <a:stCxn id="17" idx="2"/>
          </p:cNvCxnSpPr>
          <p:nvPr/>
        </p:nvCxnSpPr>
        <p:spPr>
          <a:xfrm rot="16200000" flipH="1">
            <a:off x="1211840" y="1509020"/>
            <a:ext cx="306062" cy="744977"/>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8" idx="1"/>
          </p:cNvCxnSpPr>
          <p:nvPr/>
        </p:nvCxnSpPr>
        <p:spPr>
          <a:xfrm flipH="1">
            <a:off x="6915979" y="1846580"/>
            <a:ext cx="582101" cy="32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272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4000"/>
            <a:ext cx="8229600" cy="2743200"/>
          </a:xfrm>
        </p:spPr>
        <p:txBody>
          <a:bodyPr>
            <a:normAutofit fontScale="90000"/>
          </a:bodyPr>
          <a:lstStyle/>
          <a:p>
            <a:r>
              <a:rPr lang="en-AU" dirty="0" smtClean="0"/>
              <a:t>Can we use environmental and geographic variables as surrogates </a:t>
            </a:r>
            <a:br>
              <a:rPr lang="en-AU" dirty="0" smtClean="0"/>
            </a:br>
            <a:r>
              <a:rPr lang="en-AU" dirty="0" smtClean="0"/>
              <a:t>for genetic variation in </a:t>
            </a:r>
            <a:br>
              <a:rPr lang="en-AU" dirty="0" smtClean="0"/>
            </a:br>
            <a:r>
              <a:rPr lang="en-AU" dirty="0" smtClean="0"/>
              <a:t>conservation planning?</a:t>
            </a:r>
            <a:endParaRPr lang="en-AU" dirty="0"/>
          </a:p>
        </p:txBody>
      </p:sp>
      <p:sp>
        <p:nvSpPr>
          <p:cNvPr id="3" name="TextBox 2"/>
          <p:cNvSpPr txBox="1"/>
          <p:nvPr/>
        </p:nvSpPr>
        <p:spPr>
          <a:xfrm>
            <a:off x="5178812" y="4774168"/>
            <a:ext cx="3965188" cy="369332"/>
          </a:xfrm>
          <a:prstGeom prst="rect">
            <a:avLst/>
          </a:prstGeom>
          <a:noFill/>
        </p:spPr>
        <p:txBody>
          <a:bodyPr wrap="none" rtlCol="0">
            <a:spAutoFit/>
          </a:bodyPr>
          <a:lstStyle/>
          <a:p>
            <a:r>
              <a:rPr lang="en-AU" i="1" dirty="0" smtClean="0"/>
              <a:t>Hanson et al. (2017</a:t>
            </a:r>
            <a:r>
              <a:rPr lang="en-AU" i="1" dirty="0"/>
              <a:t>) </a:t>
            </a:r>
            <a:r>
              <a:rPr lang="en-AU" i="1" dirty="0" smtClean="0"/>
              <a:t>Proc. Natl. Sci</a:t>
            </a:r>
            <a:r>
              <a:rPr lang="en-AU" i="1" dirty="0" smtClean="0"/>
              <a:t>. USA.</a:t>
            </a:r>
            <a:endParaRPr lang="en-AU" i="1" dirty="0"/>
          </a:p>
        </p:txBody>
      </p:sp>
    </p:spTree>
    <p:extLst>
      <p:ext uri="{BB962C8B-B14F-4D97-AF65-F5344CB8AC3E}">
        <p14:creationId xmlns:p14="http://schemas.microsoft.com/office/powerpoint/2010/main" val="2749255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3810000" cy="857250"/>
          </a:xfrm>
        </p:spPr>
        <p:txBody>
          <a:bodyPr>
            <a:normAutofit fontScale="90000"/>
          </a:bodyPr>
          <a:lstStyle/>
          <a:p>
            <a:r>
              <a:rPr lang="en-AU" dirty="0" smtClean="0"/>
              <a:t>27 plant species</a:t>
            </a:r>
            <a:endParaRPr lang="en-AU" dirty="0"/>
          </a:p>
        </p:txBody>
      </p:sp>
      <p:sp>
        <p:nvSpPr>
          <p:cNvPr id="3" name="Content Placeholder 2"/>
          <p:cNvSpPr>
            <a:spLocks noGrp="1"/>
          </p:cNvSpPr>
          <p:nvPr>
            <p:ph idx="1"/>
          </p:nvPr>
        </p:nvSpPr>
        <p:spPr>
          <a:xfrm>
            <a:off x="457200" y="1581150"/>
            <a:ext cx="3810000" cy="3352799"/>
          </a:xfrm>
        </p:spPr>
        <p:txBody>
          <a:bodyPr>
            <a:normAutofit/>
          </a:bodyPr>
          <a:lstStyle/>
          <a:p>
            <a:r>
              <a:rPr lang="en-AU" sz="2800" dirty="0" smtClean="0"/>
              <a:t>Different dispersal</a:t>
            </a:r>
          </a:p>
          <a:p>
            <a:pPr marL="0" indent="0">
              <a:buNone/>
            </a:pPr>
            <a:endParaRPr lang="en-AU" sz="2800" dirty="0"/>
          </a:p>
          <a:p>
            <a:r>
              <a:rPr lang="en-AU" sz="2800" dirty="0" smtClean="0"/>
              <a:t>Different life-histories</a:t>
            </a:r>
          </a:p>
          <a:p>
            <a:pPr marL="0" indent="0">
              <a:buNone/>
            </a:pPr>
            <a:endParaRPr lang="en-AU" sz="2800" dirty="0"/>
          </a:p>
          <a:p>
            <a:r>
              <a:rPr lang="en-AU" sz="2800" dirty="0" smtClean="0"/>
              <a:t>Different niches</a:t>
            </a:r>
            <a:endParaRPr lang="en-AU" sz="2800" dirty="0"/>
          </a:p>
        </p:txBody>
      </p:sp>
      <p:pic>
        <p:nvPicPr>
          <p:cNvPr id="33794" name="Picture 2" descr="C:\Users\jhanson\Downloads\figs90\figs90\gs-unnamed-chunk-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0"/>
            <a:ext cx="4724400" cy="507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7212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a:t>
            </a:r>
            <a:r>
              <a:rPr lang="en-AU" b="1" dirty="0" smtClean="0"/>
              <a:t>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421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2800" y="3744546"/>
            <a:ext cx="3778860" cy="13989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374073" y="0"/>
            <a:ext cx="8229600" cy="857250"/>
          </a:xfrm>
        </p:spPr>
        <p:txBody>
          <a:bodyPr/>
          <a:lstStyle/>
          <a:p>
            <a:r>
              <a:rPr lang="en-AU" dirty="0" smtClean="0"/>
              <a:t>Acknowledgements</a:t>
            </a:r>
            <a:endParaRPr lang="en-AU" dirty="0"/>
          </a:p>
        </p:txBody>
      </p:sp>
      <p:sp>
        <p:nvSpPr>
          <p:cNvPr id="3" name="Content Placeholder 2"/>
          <p:cNvSpPr>
            <a:spLocks noGrp="1"/>
          </p:cNvSpPr>
          <p:nvPr>
            <p:ph idx="1"/>
          </p:nvPr>
        </p:nvSpPr>
        <p:spPr>
          <a:xfrm>
            <a:off x="457200" y="796413"/>
            <a:ext cx="8229600" cy="3756645"/>
          </a:xfrm>
        </p:spPr>
        <p:txBody>
          <a:bodyPr>
            <a:normAutofit/>
          </a:bodyPr>
          <a:lstStyle/>
          <a:p>
            <a:r>
              <a:rPr lang="en-AU" dirty="0" smtClean="0"/>
              <a:t>Richard Fuller</a:t>
            </a:r>
          </a:p>
          <a:p>
            <a:r>
              <a:rPr lang="en-AU" dirty="0" smtClean="0"/>
              <a:t>Jonathan Rhodes</a:t>
            </a:r>
          </a:p>
          <a:p>
            <a:r>
              <a:rPr lang="en-AU" dirty="0" smtClean="0"/>
              <a:t>Cynthia Riginos</a:t>
            </a:r>
          </a:p>
          <a:p>
            <a:r>
              <a:rPr lang="en-AU" dirty="0"/>
              <a:t>Hugh </a:t>
            </a:r>
            <a:r>
              <a:rPr lang="en-AU" dirty="0" smtClean="0"/>
              <a:t>Possingham</a:t>
            </a:r>
          </a:p>
          <a:p>
            <a:r>
              <a:rPr lang="en-AU" dirty="0"/>
              <a:t>Stuart Butchart</a:t>
            </a:r>
          </a:p>
          <a:p>
            <a:endParaRPr lang="en-AU" dirty="0"/>
          </a:p>
          <a:p>
            <a:pPr marL="0" indent="0">
              <a:buNone/>
            </a:pPr>
            <a:endParaRPr lang="en-AU" dirty="0" smtClean="0"/>
          </a:p>
          <a:p>
            <a:endParaRPr lang="en-AU" dirty="0" smtClean="0"/>
          </a:p>
        </p:txBody>
      </p:sp>
      <p:sp>
        <p:nvSpPr>
          <p:cNvPr id="4" name="TextBox 3"/>
          <p:cNvSpPr txBox="1"/>
          <p:nvPr/>
        </p:nvSpPr>
        <p:spPr>
          <a:xfrm>
            <a:off x="4849085" y="857250"/>
            <a:ext cx="4156364" cy="2554545"/>
          </a:xfrm>
          <a:prstGeom prst="rect">
            <a:avLst/>
          </a:prstGeom>
          <a:noFill/>
        </p:spPr>
        <p:txBody>
          <a:bodyPr wrap="square" rtlCol="0">
            <a:spAutoFit/>
          </a:bodyPr>
          <a:lstStyle/>
          <a:p>
            <a:pPr marL="457200" indent="-457200">
              <a:buFont typeface="Arial" panose="020B0604020202020204" pitchFamily="34" charset="0"/>
              <a:buChar char="•"/>
            </a:pPr>
            <a:r>
              <a:rPr lang="en-AU" sz="3200" dirty="0" smtClean="0"/>
              <a:t>Graeme </a:t>
            </a:r>
            <a:r>
              <a:rPr lang="en-AU" sz="3200" dirty="0"/>
              <a:t>Buchanan</a:t>
            </a:r>
          </a:p>
          <a:p>
            <a:pPr marL="457200" indent="-457200">
              <a:buFont typeface="Arial" panose="020B0604020202020204" pitchFamily="34" charset="0"/>
              <a:buChar char="•"/>
            </a:pPr>
            <a:r>
              <a:rPr lang="en-AU" sz="3200" dirty="0"/>
              <a:t>Carlo </a:t>
            </a:r>
            <a:r>
              <a:rPr lang="en-AU" sz="3200" dirty="0" smtClean="0"/>
              <a:t>Rondinini</a:t>
            </a:r>
            <a:endParaRPr lang="en-AU" sz="3200" dirty="0"/>
          </a:p>
          <a:p>
            <a:pPr marL="457200" indent="-457200">
              <a:buFont typeface="Arial" panose="020B0604020202020204" pitchFamily="34" charset="0"/>
              <a:buChar char="•"/>
            </a:pPr>
            <a:r>
              <a:rPr lang="en-AU" sz="3200" dirty="0" smtClean="0"/>
              <a:t>Francesco Ficetola</a:t>
            </a:r>
          </a:p>
          <a:p>
            <a:pPr marL="457200" indent="-457200">
              <a:buFont typeface="Arial" panose="020B0604020202020204" pitchFamily="34" charset="0"/>
              <a:buChar char="•"/>
            </a:pPr>
            <a:r>
              <a:rPr lang="en-AU" sz="3200" dirty="0" err="1" smtClean="0"/>
              <a:t>IntraBioDiv</a:t>
            </a:r>
            <a:r>
              <a:rPr lang="en-AU" sz="3200" dirty="0" smtClean="0"/>
              <a:t> project</a:t>
            </a:r>
          </a:p>
          <a:p>
            <a:pPr marL="457200" indent="-457200">
              <a:buFont typeface="Arial" panose="020B0604020202020204" pitchFamily="34" charset="0"/>
              <a:buChar char="•"/>
            </a:pPr>
            <a:r>
              <a:rPr lang="en-AU" sz="3200" dirty="0" err="1" smtClean="0"/>
              <a:t>NeCTAR</a:t>
            </a:r>
            <a:endParaRPr lang="en-AU" sz="3200" b="1" dirty="0"/>
          </a:p>
        </p:txBody>
      </p:sp>
      <p:pic>
        <p:nvPicPr>
          <p:cNvPr id="12290" name="Picture 2" descr="Image result for ceed logo u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9321" y="3744547"/>
            <a:ext cx="4024679" cy="139895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u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24" y="3744547"/>
            <a:ext cx="4832061" cy="1378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a:t>
            </a:r>
            <a:r>
              <a:rPr lang="en-AU" b="1" dirty="0" smtClean="0"/>
              <a:t>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25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a:t>
            </a:r>
            <a:r>
              <a:rPr lang="en-AU" b="1" dirty="0" smtClean="0"/>
              <a:t>variation</a:t>
            </a:r>
            <a:endParaRPr lang="en-AU" b="1" dirty="0"/>
          </a:p>
        </p:txBody>
      </p:sp>
      <p:grpSp>
        <p:nvGrpSpPr>
          <p:cNvPr id="39" name="Group 38"/>
          <p:cNvGrpSpPr/>
          <p:nvPr/>
        </p:nvGrpSpPr>
        <p:grpSpPr>
          <a:xfrm>
            <a:off x="2878380" y="3644780"/>
            <a:ext cx="6126245" cy="1441672"/>
            <a:chOff x="-4182882" y="3579908"/>
            <a:chExt cx="6126245" cy="1441672"/>
          </a:xfrm>
        </p:grpSpPr>
        <p:pic>
          <p:nvPicPr>
            <p:cNvPr id="31"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041" t="33474" r="-42" b="33559"/>
            <a:stretch/>
          </p:blipFill>
          <p:spPr bwMode="auto">
            <a:xfrm>
              <a:off x="-4182882" y="3753139"/>
              <a:ext cx="2007034" cy="120332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2175848" y="3579908"/>
              <a:ext cx="4119211" cy="1376556"/>
              <a:chOff x="4800951" y="138873"/>
              <a:chExt cx="4119211" cy="1376556"/>
            </a:xfrm>
          </p:grpSpPr>
          <p:pic>
            <p:nvPicPr>
              <p:cNvPr id="30"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788" r="33516" b="246"/>
              <a:stretch/>
            </p:blipFill>
            <p:spPr bwMode="auto">
              <a:xfrm>
                <a:off x="4876800" y="312104"/>
                <a:ext cx="4043362" cy="1203325"/>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6309361" y="207038"/>
                <a:ext cx="622934" cy="333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8346599" y="138873"/>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4800951" y="274003"/>
                <a:ext cx="98074" cy="1241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 name="Rectangle 40"/>
            <p:cNvSpPr/>
            <p:nvPr/>
          </p:nvSpPr>
          <p:spPr>
            <a:xfrm>
              <a:off x="-2756377" y="3648074"/>
              <a:ext cx="629566" cy="27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151564" y="3676938"/>
              <a:ext cx="107060" cy="127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2285879" y="3648074"/>
              <a:ext cx="159068" cy="1373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2554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0" y="742950"/>
            <a:ext cx="3124200" cy="440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104767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5715000" y="4095750"/>
            <a:ext cx="685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34354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79674" y="611156"/>
            <a:ext cx="7584652" cy="4618439"/>
            <a:chOff x="974272" y="1878581"/>
            <a:chExt cx="4588751" cy="2794178"/>
          </a:xfrm>
        </p:grpSpPr>
        <p:pic>
          <p:nvPicPr>
            <p:cNvPr id="6"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321" b="15107"/>
            <a:stretch/>
          </p:blipFill>
          <p:spPr bwMode="auto">
            <a:xfrm>
              <a:off x="1214967" y="2404533"/>
              <a:ext cx="4110038" cy="1879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 b="93667"/>
            <a:stretch/>
          </p:blipFill>
          <p:spPr bwMode="auto">
            <a:xfrm>
              <a:off x="1214967" y="2114357"/>
              <a:ext cx="4110038" cy="2944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10343" y="2072022"/>
              <a:ext cx="104624" cy="225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974272" y="2041892"/>
              <a:ext cx="259746" cy="118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4997632" y="2075488"/>
              <a:ext cx="393518" cy="412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4988332" y="1878581"/>
              <a:ext cx="393518" cy="320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3716495" y="2041892"/>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445340" y="2021239"/>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5287810" y="3293918"/>
              <a:ext cx="94040" cy="79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5169505" y="4219494"/>
              <a:ext cx="393518" cy="453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
        <p:nvSpPr>
          <p:cNvPr id="2" name="Rectangle 1"/>
          <p:cNvSpPr/>
          <p:nvPr/>
        </p:nvSpPr>
        <p:spPr>
          <a:xfrm>
            <a:off x="994338" y="3033867"/>
            <a:ext cx="7249330" cy="1553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006581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79674" y="611156"/>
            <a:ext cx="7584652" cy="4618439"/>
            <a:chOff x="974272" y="1878581"/>
            <a:chExt cx="4588751" cy="2794178"/>
          </a:xfrm>
        </p:grpSpPr>
        <p:pic>
          <p:nvPicPr>
            <p:cNvPr id="6"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321" b="15107"/>
            <a:stretch/>
          </p:blipFill>
          <p:spPr bwMode="auto">
            <a:xfrm>
              <a:off x="1214967" y="2404533"/>
              <a:ext cx="4110038" cy="1879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 b="93667"/>
            <a:stretch/>
          </p:blipFill>
          <p:spPr bwMode="auto">
            <a:xfrm>
              <a:off x="1214967" y="2114357"/>
              <a:ext cx="4110038" cy="2944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10343" y="2072022"/>
              <a:ext cx="104624" cy="225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974272" y="2041892"/>
              <a:ext cx="259746" cy="118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4997632" y="2075488"/>
              <a:ext cx="393518" cy="412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4988332" y="1878581"/>
              <a:ext cx="393518" cy="320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3716495" y="2041892"/>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445340" y="2021239"/>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5287810" y="3293918"/>
              <a:ext cx="94040" cy="79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5169505" y="4219494"/>
              <a:ext cx="393518" cy="453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37153807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051029" y="759884"/>
            <a:ext cx="5346143" cy="4199663"/>
            <a:chOff x="1991761" y="1761792"/>
            <a:chExt cx="4049164" cy="3180821"/>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34" t="45055"/>
            <a:stretch/>
          </p:blipFill>
          <p:spPr bwMode="auto">
            <a:xfrm>
              <a:off x="2226733" y="1973459"/>
              <a:ext cx="3795692" cy="29691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2110275" y="1761792"/>
              <a:ext cx="3930650" cy="2116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991761" y="2048931"/>
              <a:ext cx="167258" cy="209126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p:cNvSpPr/>
          <p:nvPr/>
        </p:nvSpPr>
        <p:spPr>
          <a:xfrm>
            <a:off x="4867005" y="677333"/>
            <a:ext cx="2752995" cy="4282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4511405" y="4429026"/>
            <a:ext cx="2752995" cy="421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pic>
        <p:nvPicPr>
          <p:cNvPr id="11"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1161" t="45055"/>
          <a:stretch/>
        </p:blipFill>
        <p:spPr bwMode="auto">
          <a:xfrm>
            <a:off x="4804662" y="1039350"/>
            <a:ext cx="458698" cy="3920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4143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051029" y="759884"/>
            <a:ext cx="5346143" cy="4199663"/>
            <a:chOff x="1991761" y="1761792"/>
            <a:chExt cx="4049164" cy="3180821"/>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34" t="45055"/>
            <a:stretch/>
          </p:blipFill>
          <p:spPr bwMode="auto">
            <a:xfrm>
              <a:off x="2226733" y="1973459"/>
              <a:ext cx="3795692" cy="29691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2110275" y="1761792"/>
              <a:ext cx="3930650" cy="2116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991761" y="2048931"/>
              <a:ext cx="167258" cy="209126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4866411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Surrogate performance</a:t>
            </a:r>
            <a:endParaRPr lang="en-AU" dirty="0"/>
          </a:p>
        </p:txBody>
      </p:sp>
      <p:sp>
        <p:nvSpPr>
          <p:cNvPr id="3" name="Content Placeholder 2"/>
          <p:cNvSpPr>
            <a:spLocks noGrp="1"/>
          </p:cNvSpPr>
          <p:nvPr>
            <p:ph idx="1"/>
          </p:nvPr>
        </p:nvSpPr>
        <p:spPr>
          <a:xfrm>
            <a:off x="457199" y="1283281"/>
            <a:ext cx="5624945" cy="3551958"/>
          </a:xfrm>
        </p:spPr>
        <p:txBody>
          <a:bodyPr>
            <a:normAutofit fontScale="85000" lnSpcReduction="10000"/>
          </a:bodyPr>
          <a:lstStyle/>
          <a:p>
            <a:r>
              <a:rPr lang="en-AU" dirty="0" smtClean="0"/>
              <a:t>Effective for most studied species</a:t>
            </a:r>
          </a:p>
          <a:p>
            <a:endParaRPr lang="en-AU" dirty="0"/>
          </a:p>
          <a:p>
            <a:r>
              <a:rPr lang="en-AU" dirty="0" smtClean="0"/>
              <a:t>Conventional methods may capture adaptive variation </a:t>
            </a:r>
          </a:p>
          <a:p>
            <a:endParaRPr lang="en-AU" dirty="0"/>
          </a:p>
          <a:p>
            <a:r>
              <a:rPr lang="en-AU" dirty="0" smtClean="0"/>
              <a:t>Performance of geographic  distances may depend on dispersal mechanisms</a:t>
            </a:r>
          </a:p>
          <a:p>
            <a:endParaRPr lang="en-AU" dirty="0"/>
          </a:p>
          <a:p>
            <a:endParaRPr lang="en-AU" dirty="0"/>
          </a:p>
        </p:txBody>
      </p:sp>
      <p:sp>
        <p:nvSpPr>
          <p:cNvPr id="4" name="AutoShape 2" descr="Image result for carex fir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1268" name="Picture 4"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819" y="1259713"/>
            <a:ext cx="2840181" cy="233669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result for geum montan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819" y="3357823"/>
            <a:ext cx="2840182" cy="2127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8913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239444" y="4753840"/>
            <a:ext cx="898003" cy="369332"/>
          </a:xfrm>
          <a:prstGeom prst="rect">
            <a:avLst/>
          </a:prstGeom>
          <a:noFill/>
        </p:spPr>
        <p:txBody>
          <a:bodyPr wrap="none" rtlCol="0">
            <a:spAutoFit/>
          </a:bodyPr>
          <a:lstStyle/>
          <a:p>
            <a:r>
              <a:rPr lang="en-AU" i="1" dirty="0" smtClean="0"/>
              <a:t>In prep</a:t>
            </a:r>
            <a:r>
              <a:rPr lang="en-AU" dirty="0" smtClean="0"/>
              <a:t>.</a:t>
            </a:r>
            <a:endParaRPr lang="en-AU" dirty="0"/>
          </a:p>
        </p:txBody>
      </p:sp>
      <p:sp>
        <p:nvSpPr>
          <p:cNvPr id="9" name="Title 1"/>
          <p:cNvSpPr>
            <a:spLocks noGrp="1"/>
          </p:cNvSpPr>
          <p:nvPr>
            <p:ph type="title"/>
          </p:nvPr>
        </p:nvSpPr>
        <p:spPr>
          <a:xfrm>
            <a:off x="457200" y="1581150"/>
            <a:ext cx="8229600" cy="1581149"/>
          </a:xfrm>
        </p:spPr>
        <p:txBody>
          <a:bodyPr>
            <a:normAutofit fontScale="90000"/>
          </a:bodyPr>
          <a:lstStyle/>
          <a:p>
            <a:r>
              <a:rPr lang="en-AU" dirty="0" smtClean="0"/>
              <a:t>How good are conventional approaches for capturing gene flow and can we do better?</a:t>
            </a:r>
            <a:endParaRPr lang="en-AU" dirty="0"/>
          </a:p>
        </p:txBody>
      </p:sp>
    </p:spTree>
    <p:extLst>
      <p:ext uri="{BB962C8B-B14F-4D97-AF65-F5344CB8AC3E}">
        <p14:creationId xmlns:p14="http://schemas.microsoft.com/office/powerpoint/2010/main" val="850291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3"/>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799" y="59017"/>
            <a:ext cx="8788400" cy="1107383"/>
          </a:xfrm>
        </p:spPr>
        <p:txBody>
          <a:bodyPr>
            <a:noAutofit/>
          </a:bodyPr>
          <a:lstStyle/>
          <a:p>
            <a:r>
              <a:rPr lang="en-AU" sz="3600" dirty="0" smtClean="0"/>
              <a:t>Conventional approaches for connectivity</a:t>
            </a:r>
            <a:endParaRPr lang="en-AU" sz="3600" dirty="0"/>
          </a:p>
        </p:txBody>
      </p:sp>
      <p:pic>
        <p:nvPicPr>
          <p:cNvPr id="2050" name="Picture 2" descr="Map showing BLM=0 results in a fragmented solution, BLM=1 results in a spatially compact 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0490" y="1503679"/>
            <a:ext cx="4305709" cy="35287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7800" y="1503679"/>
            <a:ext cx="4262284" cy="2677656"/>
          </a:xfrm>
          <a:prstGeom prst="rect">
            <a:avLst/>
          </a:prstGeom>
          <a:noFill/>
        </p:spPr>
        <p:txBody>
          <a:bodyPr wrap="square" rtlCol="0">
            <a:spAutoFit/>
          </a:bodyPr>
          <a:lstStyle/>
          <a:p>
            <a:pPr marL="285750" indent="-285750">
              <a:buFont typeface="Arial" panose="020B0604020202020204" pitchFamily="34" charset="0"/>
              <a:buChar char="•"/>
            </a:pPr>
            <a:r>
              <a:rPr lang="en-AU" sz="2800" dirty="0" smtClean="0"/>
              <a:t>More clumped -&gt;            more connectivity</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smtClean="0"/>
              <a:t>No species-specific data</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smtClean="0"/>
              <a:t>No landscape </a:t>
            </a:r>
            <a:r>
              <a:rPr lang="en-AU" sz="2800" dirty="0" smtClean="0"/>
              <a:t>data</a:t>
            </a:r>
            <a:endParaRPr lang="en-AU" sz="2800" dirty="0"/>
          </a:p>
        </p:txBody>
      </p:sp>
    </p:spTree>
    <p:extLst>
      <p:ext uri="{BB962C8B-B14F-4D97-AF65-F5344CB8AC3E}">
        <p14:creationId xmlns:p14="http://schemas.microsoft.com/office/powerpoint/2010/main" val="36581990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Reserve selection using genetic data</a:t>
            </a:r>
            <a:endParaRPr lang="en-AU" dirty="0"/>
          </a:p>
        </p:txBody>
      </p:sp>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3505200" y="1756410"/>
            <a:ext cx="2133600" cy="2057400"/>
            <a:chOff x="3505200" y="1756410"/>
            <a:chExt cx="2133600" cy="2057400"/>
          </a:xfrm>
        </p:grpSpPr>
        <p:sp>
          <p:nvSpPr>
            <p:cNvPr id="67" name="Rectangle 66"/>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4622800" y="1756410"/>
              <a:ext cx="457200" cy="4572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51816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35052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Rectangle 77"/>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Rectangle 78"/>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Plus 98"/>
          <p:cNvSpPr/>
          <p:nvPr/>
        </p:nvSpPr>
        <p:spPr>
          <a:xfrm>
            <a:off x="2541270" y="2312670"/>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676900" y="2327910"/>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111" name="Straight Arrow Connector 110"/>
          <p:cNvCxnSpPr/>
          <p:nvPr/>
        </p:nvCxnSpPr>
        <p:spPr>
          <a:xfrm>
            <a:off x="37338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2672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856480" y="30518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4856480" y="25336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856480" y="2000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01600" y="1129040"/>
            <a:ext cx="2474524" cy="523220"/>
          </a:xfrm>
          <a:prstGeom prst="rect">
            <a:avLst/>
          </a:prstGeom>
          <a:noFill/>
        </p:spPr>
        <p:txBody>
          <a:bodyPr wrap="none" rtlCol="0">
            <a:spAutoFit/>
          </a:bodyPr>
          <a:lstStyle/>
          <a:p>
            <a:r>
              <a:rPr lang="en-AU" sz="2800" dirty="0" smtClean="0"/>
              <a:t>Suitable habitat</a:t>
            </a:r>
            <a:endParaRPr lang="en-AU" sz="2800" dirty="0"/>
          </a:p>
        </p:txBody>
      </p:sp>
      <p:sp>
        <p:nvSpPr>
          <p:cNvPr id="129" name="TextBox 128"/>
          <p:cNvSpPr txBox="1"/>
          <p:nvPr/>
        </p:nvSpPr>
        <p:spPr>
          <a:xfrm>
            <a:off x="3200400" y="1129040"/>
            <a:ext cx="2903936" cy="523220"/>
          </a:xfrm>
          <a:prstGeom prst="rect">
            <a:avLst/>
          </a:prstGeom>
          <a:noFill/>
        </p:spPr>
        <p:txBody>
          <a:bodyPr wrap="none" rtlCol="0">
            <a:spAutoFit/>
          </a:bodyPr>
          <a:lstStyle/>
          <a:p>
            <a:r>
              <a:rPr lang="en-AU" sz="2800" dirty="0" smtClean="0"/>
              <a:t>Dispersible habitat</a:t>
            </a:r>
            <a:endParaRPr lang="en-AU" sz="2800" dirty="0"/>
          </a:p>
        </p:txBody>
      </p:sp>
      <p:sp>
        <p:nvSpPr>
          <p:cNvPr id="130" name="TextBox 129"/>
          <p:cNvSpPr txBox="1"/>
          <p:nvPr/>
        </p:nvSpPr>
        <p:spPr>
          <a:xfrm>
            <a:off x="7010400" y="1129040"/>
            <a:ext cx="1390124" cy="523220"/>
          </a:xfrm>
          <a:prstGeom prst="rect">
            <a:avLst/>
          </a:prstGeom>
          <a:noFill/>
        </p:spPr>
        <p:txBody>
          <a:bodyPr wrap="none" rtlCol="0">
            <a:spAutoFit/>
          </a:bodyPr>
          <a:lstStyle/>
          <a:p>
            <a:r>
              <a:rPr lang="en-AU" sz="2800" dirty="0" smtClean="0"/>
              <a:t>Solution</a:t>
            </a:r>
            <a:endParaRPr lang="en-AU" sz="2800" dirty="0"/>
          </a:p>
        </p:txBody>
      </p:sp>
    </p:spTree>
    <p:extLst>
      <p:ext uri="{BB962C8B-B14F-4D97-AF65-F5344CB8AC3E}">
        <p14:creationId xmlns:p14="http://schemas.microsoft.com/office/powerpoint/2010/main" val="1881683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205979"/>
            <a:ext cx="8585200" cy="857250"/>
          </a:xfrm>
        </p:spPr>
        <p:txBody>
          <a:bodyPr>
            <a:normAutofit/>
          </a:bodyPr>
          <a:lstStyle/>
          <a:p>
            <a:r>
              <a:rPr lang="en-AU" sz="4000" dirty="0"/>
              <a:t>Reserve </a:t>
            </a:r>
            <a:r>
              <a:rPr lang="en-AU" sz="4000" dirty="0" smtClean="0"/>
              <a:t>selection using surrogate data</a:t>
            </a:r>
            <a:endParaRPr lang="en-AU" sz="4000" dirty="0"/>
          </a:p>
        </p:txBody>
      </p:sp>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6" name="Straight Arrow Connector 45"/>
          <p:cNvCxnSpPr/>
          <p:nvPr/>
        </p:nvCxnSpPr>
        <p:spPr>
          <a:xfrm>
            <a:off x="112014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2014200" y="2186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Plus 98"/>
          <p:cNvSpPr/>
          <p:nvPr/>
        </p:nvSpPr>
        <p:spPr>
          <a:xfrm>
            <a:off x="2541270" y="2312670"/>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676900" y="2327910"/>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01" name="Rectangle 100"/>
          <p:cNvSpPr/>
          <p:nvPr/>
        </p:nvSpPr>
        <p:spPr>
          <a:xfrm>
            <a:off x="35052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Rectangle 101"/>
          <p:cNvSpPr/>
          <p:nvPr/>
        </p:nvSpPr>
        <p:spPr>
          <a:xfrm>
            <a:off x="40640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Rectangle 102"/>
          <p:cNvSpPr/>
          <p:nvPr/>
        </p:nvSpPr>
        <p:spPr>
          <a:xfrm>
            <a:off x="4622800" y="1809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ectangle 103"/>
          <p:cNvSpPr/>
          <p:nvPr/>
        </p:nvSpPr>
        <p:spPr>
          <a:xfrm>
            <a:off x="51816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p:cNvSpPr/>
          <p:nvPr/>
        </p:nvSpPr>
        <p:spPr>
          <a:xfrm>
            <a:off x="3505200" y="23431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p:cNvSpPr/>
          <p:nvPr/>
        </p:nvSpPr>
        <p:spPr>
          <a:xfrm>
            <a:off x="4064000" y="23431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Rectangle 106"/>
          <p:cNvSpPr/>
          <p:nvPr/>
        </p:nvSpPr>
        <p:spPr>
          <a:xfrm>
            <a:off x="4622800" y="23431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Rectangle 107"/>
          <p:cNvSpPr/>
          <p:nvPr/>
        </p:nvSpPr>
        <p:spPr>
          <a:xfrm>
            <a:off x="5181600" y="23431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Rectangle 108"/>
          <p:cNvSpPr/>
          <p:nvPr/>
        </p:nvSpPr>
        <p:spPr>
          <a:xfrm>
            <a:off x="35052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Rectangle 109"/>
          <p:cNvSpPr/>
          <p:nvPr/>
        </p:nvSpPr>
        <p:spPr>
          <a:xfrm>
            <a:off x="4064000" y="28765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 name="Rectangle 110"/>
          <p:cNvSpPr/>
          <p:nvPr/>
        </p:nvSpPr>
        <p:spPr>
          <a:xfrm>
            <a:off x="46228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2" name="Rectangle 111"/>
          <p:cNvSpPr/>
          <p:nvPr/>
        </p:nvSpPr>
        <p:spPr>
          <a:xfrm>
            <a:off x="51816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Rectangle 112"/>
          <p:cNvSpPr/>
          <p:nvPr/>
        </p:nvSpPr>
        <p:spPr>
          <a:xfrm>
            <a:off x="35052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Rectangle 113"/>
          <p:cNvSpPr/>
          <p:nvPr/>
        </p:nvSpPr>
        <p:spPr>
          <a:xfrm>
            <a:off x="40640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Rectangle 114"/>
          <p:cNvSpPr/>
          <p:nvPr/>
        </p:nvSpPr>
        <p:spPr>
          <a:xfrm>
            <a:off x="46228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6" name="Rectangle 115"/>
          <p:cNvSpPr/>
          <p:nvPr/>
        </p:nvSpPr>
        <p:spPr>
          <a:xfrm>
            <a:off x="5181600" y="34099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7" name="Straight Arrow Connector 116"/>
          <p:cNvCxnSpPr/>
          <p:nvPr/>
        </p:nvCxnSpPr>
        <p:spPr>
          <a:xfrm>
            <a:off x="3733800" y="3703320"/>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4267200" y="3703320"/>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4267200" y="3143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267200" y="26098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V="1">
            <a:off x="4851400" y="2000250"/>
            <a:ext cx="5080" cy="5715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3041513" y="1212860"/>
            <a:ext cx="3488519" cy="523220"/>
          </a:xfrm>
          <a:prstGeom prst="rect">
            <a:avLst/>
          </a:prstGeom>
          <a:noFill/>
        </p:spPr>
        <p:txBody>
          <a:bodyPr wrap="none" rtlCol="0">
            <a:spAutoFit/>
          </a:bodyPr>
          <a:lstStyle/>
          <a:p>
            <a:r>
              <a:rPr lang="en-AU" sz="2800" dirty="0" smtClean="0"/>
              <a:t>Suitability as surrogate</a:t>
            </a:r>
            <a:endParaRPr lang="en-AU" sz="2800" dirty="0"/>
          </a:p>
        </p:txBody>
      </p:sp>
      <p:sp>
        <p:nvSpPr>
          <p:cNvPr id="127" name="TextBox 126"/>
          <p:cNvSpPr txBox="1"/>
          <p:nvPr/>
        </p:nvSpPr>
        <p:spPr>
          <a:xfrm>
            <a:off x="7010400" y="1212860"/>
            <a:ext cx="1390124" cy="523220"/>
          </a:xfrm>
          <a:prstGeom prst="rect">
            <a:avLst/>
          </a:prstGeom>
          <a:noFill/>
        </p:spPr>
        <p:txBody>
          <a:bodyPr wrap="none" rtlCol="0">
            <a:spAutoFit/>
          </a:bodyPr>
          <a:lstStyle/>
          <a:p>
            <a:r>
              <a:rPr lang="en-AU" sz="2800" dirty="0" smtClean="0"/>
              <a:t>Solution</a:t>
            </a:r>
            <a:endParaRPr lang="en-AU" sz="2800" dirty="0"/>
          </a:p>
        </p:txBody>
      </p:sp>
      <p:sp>
        <p:nvSpPr>
          <p:cNvPr id="128" name="TextBox 127"/>
          <p:cNvSpPr txBox="1"/>
          <p:nvPr/>
        </p:nvSpPr>
        <p:spPr>
          <a:xfrm>
            <a:off x="101600" y="1212860"/>
            <a:ext cx="2474524" cy="523220"/>
          </a:xfrm>
          <a:prstGeom prst="rect">
            <a:avLst/>
          </a:prstGeom>
          <a:noFill/>
        </p:spPr>
        <p:txBody>
          <a:bodyPr wrap="none" rtlCol="0">
            <a:spAutoFit/>
          </a:bodyPr>
          <a:lstStyle/>
          <a:p>
            <a:r>
              <a:rPr lang="en-AU" sz="2800" dirty="0" smtClean="0"/>
              <a:t>Suitable habitat</a:t>
            </a:r>
            <a:endParaRPr lang="en-AU" sz="2800" dirty="0"/>
          </a:p>
        </p:txBody>
      </p:sp>
    </p:spTree>
    <p:extLst>
      <p:ext uri="{BB962C8B-B14F-4D97-AF65-F5344CB8AC3E}">
        <p14:creationId xmlns:p14="http://schemas.microsoft.com/office/powerpoint/2010/main" val="717551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Performance evaluation</a:t>
            </a:r>
          </a:p>
        </p:txBody>
      </p:sp>
      <p:grpSp>
        <p:nvGrpSpPr>
          <p:cNvPr id="21" name="Group 20"/>
          <p:cNvGrpSpPr/>
          <p:nvPr/>
        </p:nvGrpSpPr>
        <p:grpSpPr>
          <a:xfrm>
            <a:off x="457200" y="1581150"/>
            <a:ext cx="2133600" cy="2057400"/>
            <a:chOff x="6680200" y="1756410"/>
            <a:chExt cx="2133600" cy="2057400"/>
          </a:xfrm>
        </p:grpSpPr>
        <p:sp>
          <p:nvSpPr>
            <p:cNvPr id="5" name="Rectangle 4"/>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8" name="Group 37"/>
          <p:cNvGrpSpPr/>
          <p:nvPr/>
        </p:nvGrpSpPr>
        <p:grpSpPr>
          <a:xfrm>
            <a:off x="6477000" y="1581150"/>
            <a:ext cx="2133600" cy="2057400"/>
            <a:chOff x="6680200" y="1756410"/>
            <a:chExt cx="2133600" cy="2057400"/>
          </a:xfrm>
        </p:grpSpPr>
        <p:sp>
          <p:nvSpPr>
            <p:cNvPr id="22" name="Rectangle 2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57" name="TextBox 56"/>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Tree>
    <p:extLst>
      <p:ext uri="{BB962C8B-B14F-4D97-AF65-F5344CB8AC3E}">
        <p14:creationId xmlns:p14="http://schemas.microsoft.com/office/powerpoint/2010/main" val="2479328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Performance evaluation</a:t>
            </a:r>
            <a:endParaRPr lang="en-AU" dirty="0"/>
          </a:p>
        </p:txBody>
      </p:sp>
      <p:grpSp>
        <p:nvGrpSpPr>
          <p:cNvPr id="39" name="Group 38"/>
          <p:cNvGrpSpPr/>
          <p:nvPr/>
        </p:nvGrpSpPr>
        <p:grpSpPr>
          <a:xfrm>
            <a:off x="3467100" y="1581150"/>
            <a:ext cx="2133600" cy="2057400"/>
            <a:chOff x="3505200" y="1756410"/>
            <a:chExt cx="2133600" cy="2057400"/>
          </a:xfrm>
        </p:grpSpPr>
        <p:sp>
          <p:nvSpPr>
            <p:cNvPr id="40" name="Rectangle 39"/>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p:cNvSpPr/>
            <p:nvPr/>
          </p:nvSpPr>
          <p:spPr>
            <a:xfrm>
              <a:off x="4622800" y="1756410"/>
              <a:ext cx="457200" cy="4572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p:cNvSpPr/>
            <p:nvPr/>
          </p:nvSpPr>
          <p:spPr>
            <a:xfrm>
              <a:off x="51816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p:cNvSpPr/>
            <p:nvPr/>
          </p:nvSpPr>
          <p:spPr>
            <a:xfrm>
              <a:off x="35052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9" name="TextBox 58"/>
          <p:cNvSpPr txBox="1"/>
          <p:nvPr/>
        </p:nvSpPr>
        <p:spPr>
          <a:xfrm>
            <a:off x="76200" y="3798153"/>
            <a:ext cx="2752997" cy="830997"/>
          </a:xfrm>
          <a:prstGeom prst="rect">
            <a:avLst/>
          </a:prstGeom>
          <a:noFill/>
        </p:spPr>
        <p:txBody>
          <a:bodyPr wrap="none" rtlCol="0">
            <a:spAutoFit/>
          </a:bodyPr>
          <a:lstStyle/>
          <a:p>
            <a:pPr algn="ctr"/>
            <a:r>
              <a:rPr lang="en-AU" sz="2400" dirty="0" smtClean="0"/>
              <a:t>Maximum 8 units of </a:t>
            </a:r>
          </a:p>
          <a:p>
            <a:pPr algn="ctr"/>
            <a:r>
              <a:rPr lang="en-AU" sz="2400" dirty="0" smtClean="0"/>
              <a:t>connected habitat</a:t>
            </a:r>
            <a:endParaRPr lang="en-AU" sz="2400" dirty="0"/>
          </a:p>
        </p:txBody>
      </p:sp>
      <p:sp>
        <p:nvSpPr>
          <p:cNvPr id="60" name="TextBox 59"/>
          <p:cNvSpPr txBox="1"/>
          <p:nvPr/>
        </p:nvSpPr>
        <p:spPr>
          <a:xfrm>
            <a:off x="6159818" y="3714750"/>
            <a:ext cx="2752997" cy="830997"/>
          </a:xfrm>
          <a:prstGeom prst="rect">
            <a:avLst/>
          </a:prstGeom>
          <a:noFill/>
        </p:spPr>
        <p:txBody>
          <a:bodyPr wrap="none" rtlCol="0">
            <a:spAutoFit/>
          </a:bodyPr>
          <a:lstStyle/>
          <a:p>
            <a:pPr algn="ctr"/>
            <a:r>
              <a:rPr lang="en-AU" sz="2400" dirty="0" smtClean="0"/>
              <a:t>Maximum 5 units of </a:t>
            </a:r>
          </a:p>
          <a:p>
            <a:pPr algn="ctr"/>
            <a:r>
              <a:rPr lang="en-AU" sz="2400" dirty="0" smtClean="0"/>
              <a:t>connected habitat</a:t>
            </a:r>
            <a:endParaRPr lang="en-AU" sz="2400" dirty="0"/>
          </a:p>
        </p:txBody>
      </p:sp>
      <p:grpSp>
        <p:nvGrpSpPr>
          <p:cNvPr id="61" name="Group 60"/>
          <p:cNvGrpSpPr/>
          <p:nvPr/>
        </p:nvGrpSpPr>
        <p:grpSpPr>
          <a:xfrm>
            <a:off x="457200" y="1581150"/>
            <a:ext cx="2133600" cy="2057400"/>
            <a:chOff x="6680200" y="1756410"/>
            <a:chExt cx="2133600" cy="2057400"/>
          </a:xfrm>
        </p:grpSpPr>
        <p:sp>
          <p:nvSpPr>
            <p:cNvPr id="62" name="Rectangle 6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Rectangle 6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65"/>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8" name="Group 77"/>
          <p:cNvGrpSpPr/>
          <p:nvPr/>
        </p:nvGrpSpPr>
        <p:grpSpPr>
          <a:xfrm>
            <a:off x="6477000" y="1581150"/>
            <a:ext cx="2133600" cy="2057400"/>
            <a:chOff x="6680200" y="1756410"/>
            <a:chExt cx="2133600" cy="2057400"/>
          </a:xfrm>
        </p:grpSpPr>
        <p:sp>
          <p:nvSpPr>
            <p:cNvPr id="79" name="Rectangle 78"/>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Rectangle 82"/>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5" name="TextBox 94"/>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96" name="TextBox 95"/>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
        <p:nvSpPr>
          <p:cNvPr id="4" name="Multiply 3"/>
          <p:cNvSpPr/>
          <p:nvPr/>
        </p:nvSpPr>
        <p:spPr>
          <a:xfrm>
            <a:off x="7010400" y="2647950"/>
            <a:ext cx="457200" cy="45720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TextBox 96"/>
          <p:cNvSpPr txBox="1"/>
          <p:nvPr/>
        </p:nvSpPr>
        <p:spPr>
          <a:xfrm>
            <a:off x="3274870" y="1047750"/>
            <a:ext cx="2516330" cy="461665"/>
          </a:xfrm>
          <a:prstGeom prst="rect">
            <a:avLst/>
          </a:prstGeom>
          <a:noFill/>
        </p:spPr>
        <p:txBody>
          <a:bodyPr wrap="none" rtlCol="0">
            <a:spAutoFit/>
          </a:bodyPr>
          <a:lstStyle/>
          <a:p>
            <a:r>
              <a:rPr lang="en-AU" sz="2400" dirty="0" smtClean="0"/>
              <a:t>Dispersible habitat</a:t>
            </a:r>
            <a:endParaRPr lang="en-AU" sz="2400" dirty="0"/>
          </a:p>
        </p:txBody>
      </p:sp>
      <p:cxnSp>
        <p:nvCxnSpPr>
          <p:cNvPr id="98" name="Straight Arrow Connector 97"/>
          <p:cNvCxnSpPr/>
          <p:nvPr/>
        </p:nvCxnSpPr>
        <p:spPr>
          <a:xfrm>
            <a:off x="685800" y="236285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1234440" y="237809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1828800" y="238571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1249680" y="343727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701040" y="343727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6713220" y="236285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7277100" y="237809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7840980" y="238571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V="1">
            <a:off x="7828280" y="181737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1800860" y="28994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1816100" y="18326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V="1">
            <a:off x="1816100" y="235839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7269480" y="343727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6720840" y="346013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966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530"/>
            <a:ext cx="8229600" cy="857250"/>
          </a:xfrm>
        </p:spPr>
        <p:txBody>
          <a:bodyPr/>
          <a:lstStyle/>
          <a:p>
            <a:r>
              <a:rPr lang="en-AU" dirty="0" smtClean="0"/>
              <a:t>Environmental data</a:t>
            </a:r>
            <a:endParaRPr lang="en-AU" dirty="0"/>
          </a:p>
        </p:txBody>
      </p:sp>
      <p:grpSp>
        <p:nvGrpSpPr>
          <p:cNvPr id="6" name="Group 5"/>
          <p:cNvGrpSpPr/>
          <p:nvPr/>
        </p:nvGrpSpPr>
        <p:grpSpPr>
          <a:xfrm>
            <a:off x="2029748" y="891778"/>
            <a:ext cx="5084505" cy="4114785"/>
            <a:chOff x="2002094" y="891779"/>
            <a:chExt cx="5139813" cy="4159544"/>
          </a:xfrm>
        </p:grpSpPr>
        <p:sp>
          <p:nvSpPr>
            <p:cNvPr id="5" name="Rectangle 4"/>
            <p:cNvSpPr/>
            <p:nvPr/>
          </p:nvSpPr>
          <p:spPr>
            <a:xfrm>
              <a:off x="2002094" y="891779"/>
              <a:ext cx="5139813" cy="4159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2259" y="972047"/>
              <a:ext cx="4919482" cy="4010566"/>
            </a:xfrm>
            <a:prstGeom prst="rect">
              <a:avLst/>
            </a:prstGeom>
          </p:spPr>
        </p:pic>
      </p:grpSp>
    </p:spTree>
    <p:extLst>
      <p:ext uri="{BB962C8B-B14F-4D97-AF65-F5344CB8AC3E}">
        <p14:creationId xmlns:p14="http://schemas.microsoft.com/office/powerpoint/2010/main" val="6561249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15175"/>
          <a:stretch/>
        </p:blipFill>
        <p:spPr>
          <a:xfrm>
            <a:off x="4463314" y="1638300"/>
            <a:ext cx="4452587" cy="2371805"/>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6119" t="92246" r="35310" b="-1303"/>
          <a:stretch/>
        </p:blipFill>
        <p:spPr>
          <a:xfrm>
            <a:off x="5701882" y="4138001"/>
            <a:ext cx="2210918" cy="440167"/>
          </a:xfrm>
          <a:prstGeom prst="rect">
            <a:avLst/>
          </a:prstGeom>
        </p:spPr>
      </p:pic>
      <p:grpSp>
        <p:nvGrpSpPr>
          <p:cNvPr id="7" name="Group 6"/>
          <p:cNvGrpSpPr/>
          <p:nvPr/>
        </p:nvGrpSpPr>
        <p:grpSpPr>
          <a:xfrm>
            <a:off x="825005" y="782315"/>
            <a:ext cx="1767549" cy="1430441"/>
            <a:chOff x="2002094" y="891779"/>
            <a:chExt cx="5139813" cy="4159544"/>
          </a:xfrm>
        </p:grpSpPr>
        <p:sp>
          <p:nvSpPr>
            <p:cNvPr id="8" name="Rectangle 7"/>
            <p:cNvSpPr/>
            <p:nvPr/>
          </p:nvSpPr>
          <p:spPr>
            <a:xfrm>
              <a:off x="2002094" y="891779"/>
              <a:ext cx="5139813" cy="4159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2259" y="972047"/>
              <a:ext cx="4919482" cy="4010566"/>
            </a:xfrm>
            <a:prstGeom prst="rect">
              <a:avLst/>
            </a:prstGeom>
          </p:spPr>
        </p:pic>
      </p:grpSp>
      <p:sp>
        <p:nvSpPr>
          <p:cNvPr id="10" name="TextBox 9"/>
          <p:cNvSpPr txBox="1"/>
          <p:nvPr/>
        </p:nvSpPr>
        <p:spPr>
          <a:xfrm>
            <a:off x="396240" y="244473"/>
            <a:ext cx="2625078" cy="461665"/>
          </a:xfrm>
          <a:prstGeom prst="rect">
            <a:avLst/>
          </a:prstGeom>
          <a:noFill/>
        </p:spPr>
        <p:txBody>
          <a:bodyPr wrap="none" rtlCol="0">
            <a:spAutoFit/>
          </a:bodyPr>
          <a:lstStyle/>
          <a:p>
            <a:r>
              <a:rPr lang="en-AU" sz="2400" dirty="0" smtClean="0"/>
              <a:t>Environmental data</a:t>
            </a:r>
            <a:endParaRPr lang="en-AU" sz="2400" dirty="0"/>
          </a:p>
        </p:txBody>
      </p:sp>
      <p:grpSp>
        <p:nvGrpSpPr>
          <p:cNvPr id="15" name="Group 14"/>
          <p:cNvGrpSpPr/>
          <p:nvPr/>
        </p:nvGrpSpPr>
        <p:grpSpPr>
          <a:xfrm>
            <a:off x="-15240" y="2807712"/>
            <a:ext cx="3293915" cy="2054358"/>
            <a:chOff x="-15240" y="2975352"/>
            <a:chExt cx="3293915" cy="2054358"/>
          </a:xfrm>
        </p:grpSpPr>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605" y="3820248"/>
              <a:ext cx="2080225" cy="1209462"/>
            </a:xfrm>
            <a:prstGeom prst="rect">
              <a:avLst/>
            </a:prstGeom>
          </p:spPr>
        </p:pic>
        <p:sp>
          <p:nvSpPr>
            <p:cNvPr id="12" name="TextBox 11"/>
            <p:cNvSpPr txBox="1"/>
            <p:nvPr/>
          </p:nvSpPr>
          <p:spPr>
            <a:xfrm>
              <a:off x="-15240" y="2975352"/>
              <a:ext cx="3293915" cy="830997"/>
            </a:xfrm>
            <a:prstGeom prst="rect">
              <a:avLst/>
            </a:prstGeom>
            <a:noFill/>
          </p:spPr>
          <p:txBody>
            <a:bodyPr wrap="none" rtlCol="0">
              <a:spAutoFit/>
            </a:bodyPr>
            <a:lstStyle/>
            <a:p>
              <a:pPr algn="ctr"/>
              <a:r>
                <a:rPr lang="en-AU" sz="2400" dirty="0" smtClean="0"/>
                <a:t>Occurrence records from</a:t>
              </a:r>
            </a:p>
            <a:p>
              <a:pPr algn="ctr"/>
              <a:r>
                <a:rPr lang="en-AU" sz="2400" dirty="0" smtClean="0"/>
                <a:t>online sources</a:t>
              </a:r>
              <a:endParaRPr lang="en-AU" sz="2400" dirty="0"/>
            </a:p>
          </p:txBody>
        </p:sp>
      </p:grpSp>
      <p:sp>
        <p:nvSpPr>
          <p:cNvPr id="14" name="TextBox 13"/>
          <p:cNvSpPr txBox="1"/>
          <p:nvPr/>
        </p:nvSpPr>
        <p:spPr>
          <a:xfrm>
            <a:off x="5615852" y="1083822"/>
            <a:ext cx="2147511" cy="461665"/>
          </a:xfrm>
          <a:prstGeom prst="rect">
            <a:avLst/>
          </a:prstGeom>
          <a:noFill/>
        </p:spPr>
        <p:txBody>
          <a:bodyPr wrap="none" rtlCol="0">
            <a:spAutoFit/>
          </a:bodyPr>
          <a:lstStyle/>
          <a:p>
            <a:r>
              <a:rPr lang="en-AU" sz="2400" dirty="0" smtClean="0"/>
              <a:t>Suitable habitat</a:t>
            </a:r>
            <a:endParaRPr lang="en-AU" sz="2400" dirty="0"/>
          </a:p>
        </p:txBody>
      </p:sp>
      <p:sp>
        <p:nvSpPr>
          <p:cNvPr id="17" name="Right Arrow Callout 16"/>
          <p:cNvSpPr/>
          <p:nvPr/>
        </p:nvSpPr>
        <p:spPr>
          <a:xfrm>
            <a:off x="3369294" y="809919"/>
            <a:ext cx="902021" cy="3768249"/>
          </a:xfrm>
          <a:prstGeom prst="right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84275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825005" y="782315"/>
            <a:ext cx="1767549" cy="1430441"/>
            <a:chOff x="2002094" y="891779"/>
            <a:chExt cx="5139813" cy="4159544"/>
          </a:xfrm>
        </p:grpSpPr>
        <p:sp>
          <p:nvSpPr>
            <p:cNvPr id="8" name="Rectangle 7"/>
            <p:cNvSpPr/>
            <p:nvPr/>
          </p:nvSpPr>
          <p:spPr>
            <a:xfrm>
              <a:off x="2002094" y="891779"/>
              <a:ext cx="5139813" cy="41595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2259" y="972047"/>
              <a:ext cx="4919482" cy="4010566"/>
            </a:xfrm>
            <a:prstGeom prst="rect">
              <a:avLst/>
            </a:prstGeom>
          </p:spPr>
        </p:pic>
      </p:grpSp>
      <p:sp>
        <p:nvSpPr>
          <p:cNvPr id="10" name="TextBox 9"/>
          <p:cNvSpPr txBox="1"/>
          <p:nvPr/>
        </p:nvSpPr>
        <p:spPr>
          <a:xfrm>
            <a:off x="396240" y="244473"/>
            <a:ext cx="2625078" cy="461665"/>
          </a:xfrm>
          <a:prstGeom prst="rect">
            <a:avLst/>
          </a:prstGeom>
          <a:noFill/>
        </p:spPr>
        <p:txBody>
          <a:bodyPr wrap="none" rtlCol="0">
            <a:spAutoFit/>
          </a:bodyPr>
          <a:lstStyle/>
          <a:p>
            <a:r>
              <a:rPr lang="en-AU" sz="2400" dirty="0" smtClean="0"/>
              <a:t>Environmental data</a:t>
            </a:r>
            <a:endParaRPr lang="en-AU" sz="2400" dirty="0"/>
          </a:p>
        </p:txBody>
      </p:sp>
      <p:sp>
        <p:nvSpPr>
          <p:cNvPr id="12" name="TextBox 11"/>
          <p:cNvSpPr txBox="1"/>
          <p:nvPr/>
        </p:nvSpPr>
        <p:spPr>
          <a:xfrm>
            <a:off x="746060" y="2807712"/>
            <a:ext cx="1771319" cy="461665"/>
          </a:xfrm>
          <a:prstGeom prst="rect">
            <a:avLst/>
          </a:prstGeom>
          <a:noFill/>
        </p:spPr>
        <p:txBody>
          <a:bodyPr wrap="none" rtlCol="0">
            <a:spAutoFit/>
          </a:bodyPr>
          <a:lstStyle/>
          <a:p>
            <a:pPr algn="ctr"/>
            <a:r>
              <a:rPr lang="en-AU" sz="2400" dirty="0" smtClean="0"/>
              <a:t>Genetic data</a:t>
            </a:r>
            <a:endParaRPr lang="en-AU" sz="2400" dirty="0"/>
          </a:p>
        </p:txBody>
      </p:sp>
      <p:sp>
        <p:nvSpPr>
          <p:cNvPr id="17" name="Right Arrow Callout 16"/>
          <p:cNvSpPr/>
          <p:nvPr/>
        </p:nvSpPr>
        <p:spPr>
          <a:xfrm>
            <a:off x="3369294" y="809919"/>
            <a:ext cx="902021" cy="3768249"/>
          </a:xfrm>
          <a:prstGeom prst="right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1" name="Group 10"/>
          <p:cNvGrpSpPr/>
          <p:nvPr/>
        </p:nvGrpSpPr>
        <p:grpSpPr>
          <a:xfrm>
            <a:off x="4403988" y="1157562"/>
            <a:ext cx="4615591" cy="3341946"/>
            <a:chOff x="4654711" y="1083822"/>
            <a:chExt cx="4615591" cy="3341946"/>
          </a:xfrm>
        </p:grpSpPr>
        <p:sp>
          <p:nvSpPr>
            <p:cNvPr id="14" name="TextBox 13"/>
            <p:cNvSpPr txBox="1"/>
            <p:nvPr/>
          </p:nvSpPr>
          <p:spPr>
            <a:xfrm>
              <a:off x="5029156" y="1083822"/>
              <a:ext cx="3866700" cy="461665"/>
            </a:xfrm>
            <a:prstGeom prst="rect">
              <a:avLst/>
            </a:prstGeom>
            <a:noFill/>
          </p:spPr>
          <p:txBody>
            <a:bodyPr wrap="none" rtlCol="0">
              <a:spAutoFit/>
            </a:bodyPr>
            <a:lstStyle/>
            <a:p>
              <a:r>
                <a:rPr lang="en-AU" sz="2400" dirty="0" smtClean="0"/>
                <a:t>Resistance to gene flow maps</a:t>
              </a:r>
              <a:endParaRPr lang="en-AU" sz="2400"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b="19447"/>
            <a:stretch/>
          </p:blipFill>
          <p:spPr>
            <a:xfrm>
              <a:off x="4654711" y="1546700"/>
              <a:ext cx="4615591" cy="2330707"/>
            </a:xfrm>
            <a:prstGeom prst="rect">
              <a:avLst/>
            </a:prstGeom>
          </p:spPr>
        </p:pic>
        <p:grpSp>
          <p:nvGrpSpPr>
            <p:cNvPr id="4" name="Group 3"/>
            <p:cNvGrpSpPr/>
            <p:nvPr/>
          </p:nvGrpSpPr>
          <p:grpSpPr>
            <a:xfrm>
              <a:off x="6281625" y="4006215"/>
              <a:ext cx="1361762" cy="419553"/>
              <a:chOff x="6132195" y="4006215"/>
              <a:chExt cx="1361762" cy="419553"/>
            </a:xfrm>
          </p:grpSpPr>
          <p:sp>
            <p:nvSpPr>
              <p:cNvPr id="2" name="Rectangle 1"/>
              <p:cNvSpPr/>
              <p:nvPr/>
            </p:nvSpPr>
            <p:spPr>
              <a:xfrm>
                <a:off x="6132195" y="4006215"/>
                <a:ext cx="1361762" cy="4195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l="37602" t="87600" r="36309" b="-501"/>
              <a:stretch/>
            </p:blipFill>
            <p:spPr>
              <a:xfrm>
                <a:off x="6187440" y="4006669"/>
                <a:ext cx="1303020" cy="403859"/>
              </a:xfrm>
              <a:prstGeom prst="rect">
                <a:avLst/>
              </a:prstGeom>
            </p:spPr>
          </p:pic>
        </p:grpSp>
      </p:grpSp>
      <p:pic>
        <p:nvPicPr>
          <p:cNvPr id="3074" name="Picture 2" descr="Image result for genetic d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573" y="3347714"/>
            <a:ext cx="2267603" cy="1249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93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61" y="162232"/>
            <a:ext cx="8915400" cy="1143000"/>
          </a:xfrm>
        </p:spPr>
        <p:txBody>
          <a:bodyPr>
            <a:noAutofit/>
          </a:bodyPr>
          <a:lstStyle/>
          <a:p>
            <a:r>
              <a:rPr lang="en-AU" sz="3600" dirty="0" smtClean="0"/>
              <a:t>Does habitat suitability correlate with resistance to gene flow?</a:t>
            </a:r>
            <a:endParaRPr lang="en-AU" sz="3600" dirty="0"/>
          </a:p>
        </p:txBody>
      </p:sp>
      <p:pic>
        <p:nvPicPr>
          <p:cNvPr id="3" name="Picture 2"/>
          <p:cNvPicPr>
            <a:picLocks noChangeAspect="1"/>
          </p:cNvPicPr>
          <p:nvPr/>
        </p:nvPicPr>
        <p:blipFill>
          <a:blip r:embed="rId2"/>
          <a:stretch>
            <a:fillRect/>
          </a:stretch>
        </p:blipFill>
        <p:spPr>
          <a:xfrm>
            <a:off x="848766" y="1669581"/>
            <a:ext cx="7468589" cy="2753735"/>
          </a:xfrm>
          <a:prstGeom prst="rect">
            <a:avLst/>
          </a:prstGeom>
        </p:spPr>
      </p:pic>
      <p:sp>
        <p:nvSpPr>
          <p:cNvPr id="13" name="5-Point Star 12"/>
          <p:cNvSpPr/>
          <p:nvPr/>
        </p:nvSpPr>
        <p:spPr>
          <a:xfrm>
            <a:off x="8104751" y="3494276"/>
            <a:ext cx="184242" cy="200497"/>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p:cNvSpPr txBox="1"/>
          <p:nvPr/>
        </p:nvSpPr>
        <p:spPr>
          <a:xfrm>
            <a:off x="848766" y="4430754"/>
            <a:ext cx="2753703" cy="369332"/>
          </a:xfrm>
          <a:prstGeom prst="rect">
            <a:avLst/>
          </a:prstGeom>
          <a:noFill/>
        </p:spPr>
        <p:txBody>
          <a:bodyPr wrap="none" rtlCol="0">
            <a:spAutoFit/>
          </a:bodyPr>
          <a:lstStyle/>
          <a:p>
            <a:r>
              <a:rPr lang="en-AU" dirty="0" smtClean="0"/>
              <a:t>Spearman’s correlation test</a:t>
            </a:r>
            <a:endParaRPr lang="en-AU" dirty="0"/>
          </a:p>
        </p:txBody>
      </p:sp>
      <p:sp>
        <p:nvSpPr>
          <p:cNvPr id="14" name="Multiply 13"/>
          <p:cNvSpPr/>
          <p:nvPr/>
        </p:nvSpPr>
        <p:spPr>
          <a:xfrm>
            <a:off x="8064137" y="2968575"/>
            <a:ext cx="265471" cy="28021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Multiply 20"/>
          <p:cNvSpPr/>
          <p:nvPr/>
        </p:nvSpPr>
        <p:spPr>
          <a:xfrm>
            <a:off x="8064137" y="3214057"/>
            <a:ext cx="265471" cy="28021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Multiply 21"/>
          <p:cNvSpPr/>
          <p:nvPr/>
        </p:nvSpPr>
        <p:spPr>
          <a:xfrm>
            <a:off x="8064137" y="3694773"/>
            <a:ext cx="265471" cy="28021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Multiply 22"/>
          <p:cNvSpPr/>
          <p:nvPr/>
        </p:nvSpPr>
        <p:spPr>
          <a:xfrm>
            <a:off x="8064137" y="3960046"/>
            <a:ext cx="265471" cy="28021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5-Point Star 24"/>
          <p:cNvSpPr/>
          <p:nvPr/>
        </p:nvSpPr>
        <p:spPr>
          <a:xfrm>
            <a:off x="8104751" y="2171835"/>
            <a:ext cx="184242" cy="200497"/>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5-Point Star 25"/>
          <p:cNvSpPr/>
          <p:nvPr/>
        </p:nvSpPr>
        <p:spPr>
          <a:xfrm>
            <a:off x="8104751" y="2456969"/>
            <a:ext cx="184242" cy="200497"/>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5-Point Star 26"/>
          <p:cNvSpPr/>
          <p:nvPr/>
        </p:nvSpPr>
        <p:spPr>
          <a:xfrm>
            <a:off x="8104751" y="2734731"/>
            <a:ext cx="184242" cy="200497"/>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42997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7303" y="-165725"/>
            <a:ext cx="8922775" cy="857250"/>
          </a:xfrm>
        </p:spPr>
        <p:txBody>
          <a:bodyPr>
            <a:noAutofit/>
          </a:bodyPr>
          <a:lstStyle/>
          <a:p>
            <a:r>
              <a:rPr lang="en-AU" sz="3200" dirty="0" smtClean="0"/>
              <a:t>Do we need genetic data to maintain gene flow?</a:t>
            </a:r>
            <a:endParaRPr lang="en-AU" sz="3200" dirty="0"/>
          </a:p>
        </p:txBody>
      </p:sp>
      <p:grpSp>
        <p:nvGrpSpPr>
          <p:cNvPr id="5" name="Group 4"/>
          <p:cNvGrpSpPr/>
          <p:nvPr/>
        </p:nvGrpSpPr>
        <p:grpSpPr>
          <a:xfrm>
            <a:off x="1870774" y="806400"/>
            <a:ext cx="5451626" cy="2016000"/>
            <a:chOff x="1870774" y="806400"/>
            <a:chExt cx="5451626" cy="2016000"/>
          </a:xfrm>
        </p:grpSpPr>
        <p:sp>
          <p:nvSpPr>
            <p:cNvPr id="4" name="Rectangle 3"/>
            <p:cNvSpPr/>
            <p:nvPr/>
          </p:nvSpPr>
          <p:spPr>
            <a:xfrm>
              <a:off x="1870774" y="806400"/>
              <a:ext cx="5451626" cy="20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3121" y="856800"/>
              <a:ext cx="4972361" cy="1896673"/>
            </a:xfrm>
            <a:prstGeom prst="rect">
              <a:avLst/>
            </a:prstGeom>
          </p:spPr>
        </p:pic>
      </p:grpSp>
    </p:spTree>
    <p:extLst>
      <p:ext uri="{BB962C8B-B14F-4D97-AF65-F5344CB8AC3E}">
        <p14:creationId xmlns:p14="http://schemas.microsoft.com/office/powerpoint/2010/main" val="959496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smtClean="0"/>
              <a:t>Protected areas</a:t>
            </a:r>
            <a:endParaRPr lang="en-AU" b="1"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765" y="1360449"/>
            <a:ext cx="8460470" cy="2581810"/>
          </a:xfrm>
          <a:prstGeom prst="rect">
            <a:avLst/>
          </a:prstGeom>
        </p:spPr>
      </p:pic>
    </p:spTree>
    <p:extLst>
      <p:ext uri="{BB962C8B-B14F-4D97-AF65-F5344CB8AC3E}">
        <p14:creationId xmlns:p14="http://schemas.microsoft.com/office/powerpoint/2010/main" val="11983648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7303" y="-165725"/>
            <a:ext cx="8922775" cy="857250"/>
          </a:xfrm>
        </p:spPr>
        <p:txBody>
          <a:bodyPr>
            <a:noAutofit/>
          </a:bodyPr>
          <a:lstStyle/>
          <a:p>
            <a:r>
              <a:rPr lang="en-AU" sz="3200" dirty="0" smtClean="0"/>
              <a:t>Do we need genetic data to maintain gene flow?</a:t>
            </a:r>
            <a:endParaRPr lang="en-AU" sz="3200" dirty="0"/>
          </a:p>
        </p:txBody>
      </p:sp>
      <p:grpSp>
        <p:nvGrpSpPr>
          <p:cNvPr id="5" name="Group 4"/>
          <p:cNvGrpSpPr/>
          <p:nvPr/>
        </p:nvGrpSpPr>
        <p:grpSpPr>
          <a:xfrm>
            <a:off x="1210042" y="806400"/>
            <a:ext cx="6112358" cy="4306345"/>
            <a:chOff x="1210042" y="806400"/>
            <a:chExt cx="6112358" cy="4306345"/>
          </a:xfrm>
        </p:grpSpPr>
        <p:sp>
          <p:nvSpPr>
            <p:cNvPr id="4" name="Rectangle 3"/>
            <p:cNvSpPr/>
            <p:nvPr/>
          </p:nvSpPr>
          <p:spPr>
            <a:xfrm>
              <a:off x="1870774" y="806400"/>
              <a:ext cx="5451626" cy="36600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p:cNvSpPr txBox="1"/>
            <p:nvPr/>
          </p:nvSpPr>
          <p:spPr>
            <a:xfrm rot="16200000">
              <a:off x="331051" y="3299826"/>
              <a:ext cx="2404313" cy="646331"/>
            </a:xfrm>
            <a:prstGeom prst="rect">
              <a:avLst/>
            </a:prstGeom>
            <a:noFill/>
          </p:spPr>
          <p:txBody>
            <a:bodyPr wrap="none" rtlCol="0">
              <a:spAutoFit/>
            </a:bodyPr>
            <a:lstStyle/>
            <a:p>
              <a:pPr algn="ctr"/>
              <a:r>
                <a:rPr lang="en-AU" dirty="0" smtClean="0"/>
                <a:t>Percent of species with </a:t>
              </a:r>
            </a:p>
            <a:p>
              <a:pPr algn="ctr"/>
              <a:r>
                <a:rPr lang="en-AU" dirty="0" smtClean="0"/>
                <a:t>gene flow maintained</a:t>
              </a:r>
              <a:endParaRPr lang="en-AU" dirty="0"/>
            </a:p>
          </p:txBody>
        </p:sp>
        <p:sp>
          <p:nvSpPr>
            <p:cNvPr id="11" name="TextBox 10"/>
            <p:cNvSpPr txBox="1"/>
            <p:nvPr/>
          </p:nvSpPr>
          <p:spPr>
            <a:xfrm>
              <a:off x="2295800" y="4466414"/>
              <a:ext cx="4552400" cy="646331"/>
            </a:xfrm>
            <a:prstGeom prst="rect">
              <a:avLst/>
            </a:prstGeom>
            <a:noFill/>
          </p:spPr>
          <p:txBody>
            <a:bodyPr wrap="none" rtlCol="0">
              <a:spAutoFit/>
            </a:bodyPr>
            <a:lstStyle/>
            <a:p>
              <a:r>
                <a:rPr lang="en-AU" dirty="0" smtClean="0"/>
                <a:t>Strength of gene flow required in prioritization</a:t>
              </a:r>
            </a:p>
            <a:p>
              <a:pPr algn="ctr"/>
              <a:r>
                <a:rPr lang="en-AU" dirty="0" smtClean="0"/>
                <a:t>(percentile threshold)</a:t>
              </a:r>
              <a:endParaRPr lang="en-AU"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0774" y="2753473"/>
              <a:ext cx="5397288" cy="165983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3121" y="856800"/>
              <a:ext cx="4972361" cy="1896673"/>
            </a:xfrm>
            <a:prstGeom prst="rect">
              <a:avLst/>
            </a:prstGeom>
          </p:spPr>
        </p:pic>
      </p:grpSp>
    </p:spTree>
    <p:extLst>
      <p:ext uri="{BB962C8B-B14F-4D97-AF65-F5344CB8AC3E}">
        <p14:creationId xmlns:p14="http://schemas.microsoft.com/office/powerpoint/2010/main" val="3282076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65829"/>
            <a:ext cx="8959645" cy="1135626"/>
          </a:xfrm>
        </p:spPr>
        <p:txBody>
          <a:bodyPr>
            <a:noAutofit/>
          </a:bodyPr>
          <a:lstStyle/>
          <a:p>
            <a:r>
              <a:rPr lang="en-AU" sz="4000" dirty="0" smtClean="0"/>
              <a:t>Prioritizations need gene flow data</a:t>
            </a:r>
            <a:endParaRPr lang="en-AU" sz="4000" dirty="0"/>
          </a:p>
        </p:txBody>
      </p:sp>
      <p:sp>
        <p:nvSpPr>
          <p:cNvPr id="3" name="Content Placeholder 2"/>
          <p:cNvSpPr>
            <a:spLocks noGrp="1"/>
          </p:cNvSpPr>
          <p:nvPr>
            <p:ph idx="1"/>
          </p:nvPr>
        </p:nvSpPr>
        <p:spPr>
          <a:xfrm>
            <a:off x="294968" y="1345815"/>
            <a:ext cx="5729748" cy="3244831"/>
          </a:xfrm>
        </p:spPr>
        <p:txBody>
          <a:bodyPr>
            <a:normAutofit fontScale="77500" lnSpcReduction="20000"/>
          </a:bodyPr>
          <a:lstStyle/>
          <a:p>
            <a:r>
              <a:rPr lang="en-AU" dirty="0"/>
              <a:t>G</a:t>
            </a:r>
            <a:r>
              <a:rPr lang="en-AU" dirty="0" smtClean="0"/>
              <a:t>enetic data was needed to make prioritizations that could maintain strong levels of gene flow</a:t>
            </a:r>
          </a:p>
          <a:p>
            <a:endParaRPr lang="en-AU" dirty="0"/>
          </a:p>
          <a:p>
            <a:r>
              <a:rPr lang="en-AU" dirty="0" smtClean="0"/>
              <a:t>Potentially complicated by dispersal mechanisms</a:t>
            </a:r>
          </a:p>
          <a:p>
            <a:endParaRPr lang="en-AU" dirty="0" smtClean="0"/>
          </a:p>
          <a:p>
            <a:r>
              <a:rPr lang="en-AU" dirty="0" smtClean="0"/>
              <a:t>We can incorporate species-specific connectivity into prioritizations</a:t>
            </a:r>
            <a:endParaRPr lang="en-AU" dirty="0"/>
          </a:p>
        </p:txBody>
      </p:sp>
      <p:pic>
        <p:nvPicPr>
          <p:cNvPr id="6150" name="Picture 6" descr="https://s-media-cache-ak0.pinimg.com/originals/ec/43/b7/ec43b7946f6259219b402e88922219c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2380" y="3266408"/>
            <a:ext cx="2921620" cy="22027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upload.wikimedia.org/wikipedia/commons/7/7e/Saxifraga_stellaris_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2380" y="1330820"/>
            <a:ext cx="2921620" cy="194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82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400"/>
            <a:ext cx="8229600" cy="4039200"/>
          </a:xfrm>
        </p:spPr>
        <p:txBody>
          <a:bodyPr>
            <a:normAutofit/>
          </a:bodyPr>
          <a:lstStyle/>
          <a:p>
            <a:r>
              <a:rPr lang="en-AU" sz="4800" dirty="0" smtClean="0"/>
              <a:t>How well are existing protected areas covering species’ realized niches? </a:t>
            </a:r>
            <a:endParaRPr lang="en-AU" sz="4800" dirty="0"/>
          </a:p>
        </p:txBody>
      </p:sp>
      <p:sp>
        <p:nvSpPr>
          <p:cNvPr id="4" name="TextBox 3"/>
          <p:cNvSpPr txBox="1"/>
          <p:nvPr/>
        </p:nvSpPr>
        <p:spPr>
          <a:xfrm>
            <a:off x="8246820" y="4753840"/>
            <a:ext cx="898003" cy="369332"/>
          </a:xfrm>
          <a:prstGeom prst="rect">
            <a:avLst/>
          </a:prstGeom>
          <a:noFill/>
        </p:spPr>
        <p:txBody>
          <a:bodyPr wrap="none" rtlCol="0">
            <a:spAutoFit/>
          </a:bodyPr>
          <a:lstStyle/>
          <a:p>
            <a:r>
              <a:rPr lang="en-AU" i="1" dirty="0" smtClean="0"/>
              <a:t>In prep</a:t>
            </a:r>
            <a:r>
              <a:rPr lang="en-AU" dirty="0" smtClean="0"/>
              <a:t>.</a:t>
            </a:r>
            <a:endParaRPr lang="en-AU" dirty="0"/>
          </a:p>
        </p:txBody>
      </p:sp>
    </p:spTree>
    <p:extLst>
      <p:ext uri="{BB962C8B-B14F-4D97-AF65-F5344CB8AC3E}">
        <p14:creationId xmlns:p14="http://schemas.microsoft.com/office/powerpoint/2010/main" val="272007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Species data</a:t>
            </a:r>
            <a:endParaRPr lang="en-AU" dirty="0"/>
          </a:p>
        </p:txBody>
      </p:sp>
      <p:sp>
        <p:nvSpPr>
          <p:cNvPr id="3" name="Content Placeholder 2"/>
          <p:cNvSpPr>
            <a:spLocks noGrp="1"/>
          </p:cNvSpPr>
          <p:nvPr>
            <p:ph idx="1"/>
          </p:nvPr>
        </p:nvSpPr>
        <p:spPr>
          <a:xfrm>
            <a:off x="662940" y="1200151"/>
            <a:ext cx="7818120" cy="3718436"/>
          </a:xfrm>
        </p:spPr>
        <p:txBody>
          <a:bodyPr>
            <a:normAutofit fontScale="85000" lnSpcReduction="20000"/>
          </a:bodyPr>
          <a:lstStyle/>
          <a:p>
            <a:r>
              <a:rPr lang="en-AU" dirty="0" smtClean="0"/>
              <a:t>9,706 bird,  5,156 mammal, 5,259 amphibian species</a:t>
            </a:r>
          </a:p>
          <a:p>
            <a:endParaRPr lang="en-AU" dirty="0"/>
          </a:p>
          <a:p>
            <a:r>
              <a:rPr lang="en-AU" dirty="0"/>
              <a:t>5 × 5 km maps </a:t>
            </a:r>
            <a:r>
              <a:rPr lang="en-AU" dirty="0" smtClean="0"/>
              <a:t>delineating </a:t>
            </a:r>
            <a:r>
              <a:rPr lang="en-AU" dirty="0"/>
              <a:t>suitable </a:t>
            </a:r>
            <a:r>
              <a:rPr lang="en-AU" dirty="0" smtClean="0"/>
              <a:t>habitat</a:t>
            </a:r>
            <a:endParaRPr lang="en-AU" dirty="0"/>
          </a:p>
          <a:p>
            <a:pPr marL="0" indent="0">
              <a:buNone/>
            </a:pPr>
            <a:endParaRPr lang="en-AU" dirty="0" smtClean="0"/>
          </a:p>
          <a:p>
            <a:r>
              <a:rPr lang="en-AU" dirty="0"/>
              <a:t>Split each species’ distribution into 25 “environmental” </a:t>
            </a:r>
            <a:r>
              <a:rPr lang="en-AU" dirty="0" smtClean="0"/>
              <a:t>partitions</a:t>
            </a:r>
          </a:p>
          <a:p>
            <a:endParaRPr lang="en-AU" dirty="0" smtClean="0"/>
          </a:p>
          <a:p>
            <a:r>
              <a:rPr lang="en-AU" dirty="0"/>
              <a:t>Habitat targets set following standard approaches</a:t>
            </a:r>
          </a:p>
          <a:p>
            <a:endParaRPr lang="en-AU" dirty="0"/>
          </a:p>
          <a:p>
            <a:endParaRPr lang="en-AU" dirty="0" smtClean="0"/>
          </a:p>
          <a:p>
            <a:endParaRPr lang="en-AU" dirty="0"/>
          </a:p>
        </p:txBody>
      </p:sp>
      <p:sp>
        <p:nvSpPr>
          <p:cNvPr id="5" name="Content Placeholder 2"/>
          <p:cNvSpPr txBox="1">
            <a:spLocks/>
          </p:cNvSpPr>
          <p:nvPr/>
        </p:nvSpPr>
        <p:spPr>
          <a:xfrm>
            <a:off x="5181599" y="1261111"/>
            <a:ext cx="4918588" cy="3718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AU" dirty="0" smtClean="0"/>
          </a:p>
        </p:txBody>
      </p:sp>
    </p:spTree>
    <p:extLst>
      <p:ext uri="{BB962C8B-B14F-4D97-AF65-F5344CB8AC3E}">
        <p14:creationId xmlns:p14="http://schemas.microsoft.com/office/powerpoint/2010/main" val="10084296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738846" y="1593073"/>
            <a:ext cx="4234565" cy="3161808"/>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05739" y="53579"/>
            <a:ext cx="8767671" cy="857250"/>
          </a:xfrm>
        </p:spPr>
        <p:txBody>
          <a:bodyPr>
            <a:normAutofit/>
          </a:bodyPr>
          <a:lstStyle/>
          <a:p>
            <a:r>
              <a:rPr lang="en-AU" sz="3600" dirty="0" smtClean="0"/>
              <a:t>How good is the existing protected system?</a:t>
            </a:r>
            <a:endParaRPr lang="en-AU" sz="36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89320" y="1670040"/>
            <a:ext cx="4112134" cy="3033595"/>
          </a:xfrm>
        </p:spPr>
      </p:pic>
      <p:sp>
        <p:nvSpPr>
          <p:cNvPr id="8" name="TextBox 7"/>
          <p:cNvSpPr txBox="1"/>
          <p:nvPr/>
        </p:nvSpPr>
        <p:spPr>
          <a:xfrm>
            <a:off x="205739" y="1211579"/>
            <a:ext cx="4381501" cy="3416320"/>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t>19,402 species are not adequately represented in reserves</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10,589  species have less than 3/25 of their partitions secured</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Of these 10,589, 2,711 species are globally threatened</a:t>
            </a:r>
            <a:endParaRPr lang="en-AU" sz="2400" dirty="0"/>
          </a:p>
        </p:txBody>
      </p:sp>
    </p:spTree>
    <p:extLst>
      <p:ext uri="{BB962C8B-B14F-4D97-AF65-F5344CB8AC3E}">
        <p14:creationId xmlns:p14="http://schemas.microsoft.com/office/powerpoint/2010/main" val="36921706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lstStyle/>
          <a:p>
            <a:r>
              <a:rPr lang="en-AU" dirty="0" smtClean="0"/>
              <a:t>Prioritization for realized niches</a:t>
            </a:r>
            <a:endParaRPr lang="en-AU"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09283" y="857076"/>
            <a:ext cx="4628755" cy="3877481"/>
          </a:xfrm>
        </p:spPr>
      </p:pic>
      <p:pic>
        <p:nvPicPr>
          <p:cNvPr id="5" name="Picture 4"/>
          <p:cNvPicPr>
            <a:picLocks noChangeAspect="1"/>
          </p:cNvPicPr>
          <p:nvPr/>
        </p:nvPicPr>
        <p:blipFill>
          <a:blip r:embed="rId3"/>
          <a:stretch>
            <a:fillRect/>
          </a:stretch>
        </p:blipFill>
        <p:spPr>
          <a:xfrm>
            <a:off x="4403446" y="4856507"/>
            <a:ext cx="4040428" cy="154302"/>
          </a:xfrm>
          <a:prstGeom prst="rect">
            <a:avLst/>
          </a:prstGeom>
        </p:spPr>
      </p:pic>
      <p:sp>
        <p:nvSpPr>
          <p:cNvPr id="3" name="Rectangle 2"/>
          <p:cNvSpPr/>
          <p:nvPr/>
        </p:nvSpPr>
        <p:spPr>
          <a:xfrm>
            <a:off x="3835318" y="2839065"/>
            <a:ext cx="5191432" cy="1961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99060" y="837219"/>
            <a:ext cx="4010223" cy="3416320"/>
          </a:xfrm>
          <a:prstGeom prst="rect">
            <a:avLst/>
          </a:prstGeom>
          <a:noFill/>
        </p:spPr>
        <p:txBody>
          <a:bodyPr wrap="square" rtlCol="0">
            <a:spAutoFit/>
          </a:bodyPr>
          <a:lstStyle/>
          <a:p>
            <a:pPr marL="342900" indent="-342900">
              <a:buFont typeface="Arial" panose="020B0604020202020204" pitchFamily="34" charset="0"/>
              <a:buChar char="•"/>
            </a:pPr>
            <a:r>
              <a:rPr lang="en-AU" sz="2400" dirty="0" smtClean="0"/>
              <a:t>35.9 % of the Earth’s land needed to complement existing protected areas</a:t>
            </a:r>
          </a:p>
          <a:p>
            <a:endParaRPr lang="en-AU" sz="2400" dirty="0" smtClean="0"/>
          </a:p>
          <a:p>
            <a:pPr marL="342900" indent="-342900">
              <a:buFont typeface="Arial" panose="020B0604020202020204" pitchFamily="34" charset="0"/>
              <a:buChar char="•"/>
            </a:pPr>
            <a:r>
              <a:rPr lang="en-AU" sz="2400" dirty="0" smtClean="0"/>
              <a:t>Biodiversity hotspots are critically important</a:t>
            </a:r>
          </a:p>
          <a:p>
            <a:pPr marL="342900" indent="-342900">
              <a:buFont typeface="Arial" panose="020B0604020202020204" pitchFamily="34" charset="0"/>
              <a:buChar char="•"/>
            </a:pPr>
            <a:endParaRPr lang="en-AU" sz="2400" dirty="0" smtClean="0"/>
          </a:p>
          <a:p>
            <a:pPr marL="342900" indent="-342900">
              <a:buFont typeface="Arial" panose="020B0604020202020204" pitchFamily="34" charset="0"/>
              <a:buChar char="•"/>
            </a:pPr>
            <a:r>
              <a:rPr lang="en-AU" sz="2400" dirty="0" smtClean="0"/>
              <a:t>Conservation efforts needed across the planet</a:t>
            </a:r>
            <a:endParaRPr lang="en-AU" sz="2400" dirty="0"/>
          </a:p>
        </p:txBody>
      </p:sp>
    </p:spTree>
    <p:extLst>
      <p:ext uri="{BB962C8B-B14F-4D97-AF65-F5344CB8AC3E}">
        <p14:creationId xmlns:p14="http://schemas.microsoft.com/office/powerpoint/2010/main" val="40079369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lstStyle/>
          <a:p>
            <a:r>
              <a:rPr lang="en-AU" dirty="0" smtClean="0"/>
              <a:t>Prioritization for realized niches</a:t>
            </a:r>
            <a:endParaRPr lang="en-AU"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09283" y="857076"/>
            <a:ext cx="4628755" cy="3877481"/>
          </a:xfrm>
        </p:spPr>
      </p:pic>
      <p:pic>
        <p:nvPicPr>
          <p:cNvPr id="5" name="Picture 4"/>
          <p:cNvPicPr>
            <a:picLocks noChangeAspect="1"/>
          </p:cNvPicPr>
          <p:nvPr/>
        </p:nvPicPr>
        <p:blipFill>
          <a:blip r:embed="rId3"/>
          <a:stretch>
            <a:fillRect/>
          </a:stretch>
        </p:blipFill>
        <p:spPr>
          <a:xfrm>
            <a:off x="4403446" y="4856507"/>
            <a:ext cx="4040428" cy="154302"/>
          </a:xfrm>
          <a:prstGeom prst="rect">
            <a:avLst/>
          </a:prstGeom>
        </p:spPr>
      </p:pic>
      <p:sp>
        <p:nvSpPr>
          <p:cNvPr id="6" name="TextBox 5"/>
          <p:cNvSpPr txBox="1"/>
          <p:nvPr/>
        </p:nvSpPr>
        <p:spPr>
          <a:xfrm>
            <a:off x="99060" y="1110065"/>
            <a:ext cx="4010223" cy="3539430"/>
          </a:xfrm>
          <a:prstGeom prst="rect">
            <a:avLst/>
          </a:prstGeom>
          <a:noFill/>
        </p:spPr>
        <p:txBody>
          <a:bodyPr wrap="square" rtlCol="0">
            <a:spAutoFit/>
          </a:bodyPr>
          <a:lstStyle/>
          <a:p>
            <a:r>
              <a:rPr lang="en-AU" sz="2800" dirty="0" smtClean="0"/>
              <a:t>Prioritization that ignores environmental variation:</a:t>
            </a:r>
          </a:p>
          <a:p>
            <a:endParaRPr lang="en-AU" sz="2800" dirty="0"/>
          </a:p>
          <a:p>
            <a:pPr marL="342900" indent="-342900">
              <a:buFont typeface="Arial" panose="020B0604020202020204" pitchFamily="34" charset="0"/>
              <a:buChar char="•"/>
            </a:pPr>
            <a:r>
              <a:rPr lang="en-AU" sz="2800" dirty="0"/>
              <a:t>f</a:t>
            </a:r>
            <a:r>
              <a:rPr lang="en-AU" sz="2800" dirty="0" smtClean="0"/>
              <a:t>ails to represent 10,517 species</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smtClean="0"/>
              <a:t>neglects areas outside of biodiversity hot spots</a:t>
            </a:r>
          </a:p>
        </p:txBody>
      </p:sp>
    </p:spTree>
    <p:extLst>
      <p:ext uri="{BB962C8B-B14F-4D97-AF65-F5344CB8AC3E}">
        <p14:creationId xmlns:p14="http://schemas.microsoft.com/office/powerpoint/2010/main" val="25391239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117987"/>
            <a:ext cx="8959645" cy="1135626"/>
          </a:xfrm>
        </p:spPr>
        <p:txBody>
          <a:bodyPr>
            <a:noAutofit/>
          </a:bodyPr>
          <a:lstStyle/>
          <a:p>
            <a:r>
              <a:rPr lang="en-AU" sz="4000" dirty="0" smtClean="0"/>
              <a:t>Global conservation of realized niches</a:t>
            </a:r>
            <a:endParaRPr lang="en-AU" sz="4000" dirty="0"/>
          </a:p>
        </p:txBody>
      </p:sp>
      <p:sp>
        <p:nvSpPr>
          <p:cNvPr id="3" name="Content Placeholder 2"/>
          <p:cNvSpPr>
            <a:spLocks noGrp="1"/>
          </p:cNvSpPr>
          <p:nvPr>
            <p:ph idx="1"/>
          </p:nvPr>
        </p:nvSpPr>
        <p:spPr>
          <a:xfrm>
            <a:off x="457200" y="1355010"/>
            <a:ext cx="5181600" cy="3690504"/>
          </a:xfrm>
        </p:spPr>
        <p:txBody>
          <a:bodyPr>
            <a:normAutofit fontScale="85000" lnSpcReduction="20000"/>
          </a:bodyPr>
          <a:lstStyle/>
          <a:p>
            <a:r>
              <a:rPr lang="en-AU" dirty="0" smtClean="0"/>
              <a:t>Current protected area system is insufficient</a:t>
            </a:r>
            <a:endParaRPr lang="en-AU" dirty="0"/>
          </a:p>
          <a:p>
            <a:endParaRPr lang="en-AU" dirty="0" smtClean="0"/>
          </a:p>
          <a:p>
            <a:r>
              <a:rPr lang="en-AU" dirty="0" smtClean="0"/>
              <a:t>More protected areas are needed to fill the gaps</a:t>
            </a:r>
          </a:p>
          <a:p>
            <a:endParaRPr lang="en-AU" dirty="0"/>
          </a:p>
          <a:p>
            <a:r>
              <a:rPr lang="en-AU" dirty="0" smtClean="0"/>
              <a:t>Future conservation efforts need to explicitly account for environmental variation</a:t>
            </a:r>
          </a:p>
        </p:txBody>
      </p:sp>
      <p:pic>
        <p:nvPicPr>
          <p:cNvPr id="6"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65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Try it yourself?</a:t>
            </a:r>
            <a:endParaRPr lang="en-AU" dirty="0"/>
          </a:p>
        </p:txBody>
      </p:sp>
      <p:sp>
        <p:nvSpPr>
          <p:cNvPr id="3" name="Content Placeholder 2"/>
          <p:cNvSpPr>
            <a:spLocks noGrp="1"/>
          </p:cNvSpPr>
          <p:nvPr>
            <p:ph idx="1"/>
          </p:nvPr>
        </p:nvSpPr>
        <p:spPr>
          <a:xfrm>
            <a:off x="4336026" y="1148530"/>
            <a:ext cx="4675239" cy="3733186"/>
          </a:xfrm>
        </p:spPr>
        <p:txBody>
          <a:bodyPr>
            <a:noAutofit/>
          </a:bodyPr>
          <a:lstStyle/>
          <a:p>
            <a:r>
              <a:rPr lang="en-AU" sz="2400" dirty="0" err="1" smtClean="0">
                <a:latin typeface="Courier New" panose="02070309020205020404" pitchFamily="49" charset="0"/>
                <a:cs typeface="Courier New" panose="02070309020205020404" pitchFamily="49" charset="0"/>
              </a:rPr>
              <a:t>prioritizr</a:t>
            </a:r>
            <a:r>
              <a:rPr lang="en-AU" sz="2400" dirty="0" smtClean="0">
                <a:latin typeface="Courier New" panose="02070309020205020404" pitchFamily="49" charset="0"/>
                <a:cs typeface="Courier New" panose="02070309020205020404" pitchFamily="49" charset="0"/>
              </a:rPr>
              <a:t> R package</a:t>
            </a:r>
          </a:p>
          <a:p>
            <a:pPr lvl="1"/>
            <a:r>
              <a:rPr lang="en-AU" sz="2400" dirty="0" smtClean="0"/>
              <a:t>Formulate and solve custom-tailored prioritization problems</a:t>
            </a:r>
          </a:p>
          <a:p>
            <a:pPr lvl="1"/>
            <a:r>
              <a:rPr lang="en-AU" sz="2400" dirty="0" smtClean="0"/>
              <a:t>Constraints to represent species in contiguous areas or cluster reserves</a:t>
            </a:r>
          </a:p>
          <a:p>
            <a:pPr lvl="1"/>
            <a:r>
              <a:rPr lang="en-AU" sz="2400" dirty="0" smtClean="0"/>
              <a:t>Solve large problems fast!</a:t>
            </a:r>
          </a:p>
          <a:p>
            <a:pPr lvl="1"/>
            <a:endParaRPr lang="en-AU" sz="2400" dirty="0" smtClean="0"/>
          </a:p>
        </p:txBody>
      </p:sp>
      <p:sp>
        <p:nvSpPr>
          <p:cNvPr id="4" name="Content Placeholder 2"/>
          <p:cNvSpPr txBox="1">
            <a:spLocks/>
          </p:cNvSpPr>
          <p:nvPr/>
        </p:nvSpPr>
        <p:spPr>
          <a:xfrm>
            <a:off x="147484" y="1148530"/>
            <a:ext cx="4033684" cy="34529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400" dirty="0" err="1" smtClean="0">
                <a:latin typeface="Courier New" panose="02070309020205020404" pitchFamily="49" charset="0"/>
                <a:cs typeface="Courier New" panose="02070309020205020404" pitchFamily="49" charset="0"/>
              </a:rPr>
              <a:t>raptr</a:t>
            </a:r>
            <a:r>
              <a:rPr lang="en-AU" sz="2400" dirty="0" smtClean="0">
                <a:latin typeface="Courier New" panose="02070309020205020404" pitchFamily="49" charset="0"/>
                <a:cs typeface="Courier New" panose="02070309020205020404" pitchFamily="49" charset="0"/>
              </a:rPr>
              <a:t> R package</a:t>
            </a:r>
          </a:p>
          <a:p>
            <a:pPr lvl="1"/>
            <a:r>
              <a:rPr lang="en-AU" sz="2400" dirty="0" smtClean="0"/>
              <a:t>Prioritise intra-specific variation</a:t>
            </a:r>
          </a:p>
        </p:txBody>
      </p:sp>
      <p:grpSp>
        <p:nvGrpSpPr>
          <p:cNvPr id="6" name="Group 5"/>
          <p:cNvGrpSpPr/>
          <p:nvPr/>
        </p:nvGrpSpPr>
        <p:grpSpPr>
          <a:xfrm>
            <a:off x="-11059" y="3941505"/>
            <a:ext cx="4188542" cy="1249926"/>
            <a:chOff x="147484" y="2813255"/>
            <a:chExt cx="4188542" cy="1249926"/>
          </a:xfrm>
        </p:grpSpPr>
        <p:sp>
          <p:nvSpPr>
            <p:cNvPr id="5" name="Flowchart: Process 4"/>
            <p:cNvSpPr/>
            <p:nvPr/>
          </p:nvSpPr>
          <p:spPr>
            <a:xfrm>
              <a:off x="147484" y="2813255"/>
              <a:ext cx="4188542" cy="1249926"/>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Image result for gurob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84" y="2813255"/>
              <a:ext cx="4048125" cy="119062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p:cNvSpPr txBox="1"/>
          <p:nvPr/>
        </p:nvSpPr>
        <p:spPr>
          <a:xfrm>
            <a:off x="5674480" y="4500880"/>
            <a:ext cx="3493264" cy="646331"/>
          </a:xfrm>
          <a:prstGeom prst="rect">
            <a:avLst/>
          </a:prstGeom>
          <a:noFill/>
        </p:spPr>
        <p:txBody>
          <a:bodyPr wrap="none" rtlCol="0">
            <a:spAutoFit/>
          </a:bodyPr>
          <a:lstStyle/>
          <a:p>
            <a:r>
              <a:rPr lang="en-AU" dirty="0" smtClean="0"/>
              <a:t>https://jeffrey-hanson.com/raptr</a:t>
            </a:r>
          </a:p>
          <a:p>
            <a:r>
              <a:rPr lang="en-AU" dirty="0" smtClean="0"/>
              <a:t>https</a:t>
            </a:r>
            <a:r>
              <a:rPr lang="en-AU" dirty="0"/>
              <a:t>://</a:t>
            </a:r>
            <a:r>
              <a:rPr lang="en-AU" dirty="0" smtClean="0"/>
              <a:t>prioritizr.github.io/prioritizr</a:t>
            </a:r>
            <a:endParaRPr lang="en-AU" dirty="0"/>
          </a:p>
        </p:txBody>
      </p:sp>
    </p:spTree>
    <p:extLst>
      <p:ext uri="{BB962C8B-B14F-4D97-AF65-F5344CB8AC3E}">
        <p14:creationId xmlns:p14="http://schemas.microsoft.com/office/powerpoint/2010/main" val="2998537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Take home messages</a:t>
            </a:r>
            <a:endParaRPr lang="en-AU" dirty="0"/>
          </a:p>
        </p:txBody>
      </p:sp>
      <p:sp>
        <p:nvSpPr>
          <p:cNvPr id="3" name="Content Placeholder 2"/>
          <p:cNvSpPr>
            <a:spLocks noGrp="1"/>
          </p:cNvSpPr>
          <p:nvPr>
            <p:ph idx="1"/>
          </p:nvPr>
        </p:nvSpPr>
        <p:spPr>
          <a:xfrm>
            <a:off x="457200" y="1541205"/>
            <a:ext cx="8229600" cy="3178279"/>
          </a:xfrm>
        </p:spPr>
        <p:txBody>
          <a:bodyPr>
            <a:noAutofit/>
          </a:bodyPr>
          <a:lstStyle/>
          <a:p>
            <a:r>
              <a:rPr lang="en-AU" dirty="0" smtClean="0"/>
              <a:t>If you really want it: you need to plan for it</a:t>
            </a:r>
          </a:p>
          <a:p>
            <a:pPr marL="0" indent="0">
              <a:buNone/>
            </a:pPr>
            <a:endParaRPr lang="en-AU" dirty="0"/>
          </a:p>
          <a:p>
            <a:pPr marL="0" indent="0">
              <a:buNone/>
            </a:pPr>
            <a:endParaRPr lang="en-AU" dirty="0" smtClean="0"/>
          </a:p>
          <a:p>
            <a:r>
              <a:rPr lang="en-AU" dirty="0" smtClean="0"/>
              <a:t>Surrogates may work for some applications of genetic data – no guarantees!</a:t>
            </a:r>
          </a:p>
        </p:txBody>
      </p:sp>
    </p:spTree>
    <p:extLst>
      <p:ext uri="{BB962C8B-B14F-4D97-AF65-F5344CB8AC3E}">
        <p14:creationId xmlns:p14="http://schemas.microsoft.com/office/powerpoint/2010/main" val="38470253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Reserve selection</a:t>
            </a:r>
            <a:endParaRPr lang="en-AU" b="1" dirty="0"/>
          </a:p>
        </p:txBody>
      </p:sp>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27506205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17015" y="87474"/>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217012" y="1527112"/>
            <a:ext cx="3947978" cy="563833"/>
            <a:chOff x="211764" y="1168251"/>
            <a:chExt cx="3947978" cy="751776"/>
          </a:xfrm>
        </p:grpSpPr>
        <p:pic>
          <p:nvPicPr>
            <p:cNvPr id="5" name="Picture 4" descr="C:\Users\jhanson\Downloads\1467354784_we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2"/>
              <a:ext cx="3083986" cy="697625"/>
            </a:xfrm>
            <a:prstGeom prst="rect">
              <a:avLst/>
            </a:prstGeom>
            <a:noFill/>
          </p:spPr>
          <p:txBody>
            <a:bodyPr wrap="none" rtlCol="0">
              <a:spAutoFit/>
            </a:bodyPr>
            <a:lstStyle/>
            <a:p>
              <a:r>
                <a:rPr lang="en-AU" sz="2800" b="1" dirty="0" smtClean="0">
                  <a:solidFill>
                    <a:schemeClr val="bg1"/>
                  </a:solidFill>
                </a:rPr>
                <a:t>jeffrey-hanson.com</a:t>
              </a:r>
              <a:endParaRPr lang="en-AU" sz="2000" b="1" dirty="0">
                <a:solidFill>
                  <a:schemeClr val="bg1"/>
                </a:solidFill>
              </a:endParaRPr>
            </a:p>
          </p:txBody>
        </p:sp>
      </p:grpSp>
      <p:grpSp>
        <p:nvGrpSpPr>
          <p:cNvPr id="9" name="Group 8"/>
          <p:cNvGrpSpPr/>
          <p:nvPr/>
        </p:nvGrpSpPr>
        <p:grpSpPr>
          <a:xfrm>
            <a:off x="217012" y="805043"/>
            <a:ext cx="5000964" cy="600962"/>
            <a:chOff x="162258" y="2132856"/>
            <a:chExt cx="5000964" cy="801283"/>
          </a:xfrm>
        </p:grpSpPr>
        <p:pic>
          <p:nvPicPr>
            <p:cNvPr id="4" name="Picture 3" descr="C:\Users\jhanson\Downloads\1467354717_githu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087466"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jeffreyhanson</a:t>
              </a:r>
              <a:endParaRPr lang="en-AU" sz="20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6" name="Title 1"/>
          <p:cNvSpPr>
            <a:spLocks noGrp="1"/>
          </p:cNvSpPr>
          <p:nvPr>
            <p:ph type="title"/>
          </p:nvPr>
        </p:nvSpPr>
        <p:spPr>
          <a:xfrm>
            <a:off x="457200" y="205979"/>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5440671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4" name="Rectangle 33"/>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6" name="Title 1"/>
          <p:cNvSpPr>
            <a:spLocks noGrp="1"/>
          </p:cNvSpPr>
          <p:nvPr>
            <p:ph type="title"/>
          </p:nvPr>
        </p:nvSpPr>
        <p:spPr>
          <a:xfrm>
            <a:off x="457200" y="205979"/>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234734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81150"/>
            <a:ext cx="8229600" cy="1581149"/>
          </a:xfrm>
        </p:spPr>
        <p:txBody>
          <a:bodyPr>
            <a:normAutofit/>
          </a:bodyPr>
          <a:lstStyle/>
          <a:p>
            <a:r>
              <a:rPr lang="en-AU" dirty="0" err="1"/>
              <a:t>raptr</a:t>
            </a:r>
            <a:r>
              <a:rPr lang="en-AU" dirty="0"/>
              <a:t>: Representative and adequate prioritization toolkit in R</a:t>
            </a:r>
          </a:p>
        </p:txBody>
      </p:sp>
      <p:sp>
        <p:nvSpPr>
          <p:cNvPr id="3" name="TextBox 2"/>
          <p:cNvSpPr txBox="1"/>
          <p:nvPr/>
        </p:nvSpPr>
        <p:spPr>
          <a:xfrm>
            <a:off x="5244608" y="4774168"/>
            <a:ext cx="3959161" cy="369332"/>
          </a:xfrm>
          <a:prstGeom prst="rect">
            <a:avLst/>
          </a:prstGeom>
          <a:noFill/>
        </p:spPr>
        <p:txBody>
          <a:bodyPr wrap="none" rtlCol="0">
            <a:spAutoFit/>
          </a:bodyPr>
          <a:lstStyle/>
          <a:p>
            <a:r>
              <a:rPr lang="en-AU" i="1" dirty="0" smtClean="0"/>
              <a:t>Hanson et al. (</a:t>
            </a:r>
            <a:r>
              <a:rPr lang="en-AU" i="1" dirty="0" smtClean="0"/>
              <a:t>2017) Methods Ecol. </a:t>
            </a:r>
            <a:r>
              <a:rPr lang="en-AU" i="1" dirty="0" err="1" smtClean="0"/>
              <a:t>Evol</a:t>
            </a:r>
            <a:r>
              <a:rPr lang="en-AU" i="1" dirty="0" smtClean="0"/>
              <a:t>.</a:t>
            </a:r>
            <a:endParaRPr lang="en-AU" i="1" dirty="0"/>
          </a:p>
        </p:txBody>
      </p:sp>
    </p:spTree>
    <p:extLst>
      <p:ext uri="{BB962C8B-B14F-4D97-AF65-F5344CB8AC3E}">
        <p14:creationId xmlns:p14="http://schemas.microsoft.com/office/powerpoint/2010/main" val="1087096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Evolutionary processes</a:t>
            </a:r>
            <a:endParaRPr lang="en-AU" b="1"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69763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7695</TotalTime>
  <Words>728</Words>
  <Application>Microsoft Office PowerPoint</Application>
  <PresentationFormat>On-screen Show (16:9)</PresentationFormat>
  <Paragraphs>199</Paragraphs>
  <Slides>50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Courier New</vt:lpstr>
      <vt:lpstr>Office Theme</vt:lpstr>
      <vt:lpstr>Conserving evolutionary processes</vt:lpstr>
      <vt:lpstr>Acknowledgements</vt:lpstr>
      <vt:lpstr>Global biodiversity crisis</vt:lpstr>
      <vt:lpstr>Protected areas</vt:lpstr>
      <vt:lpstr>Reserve selection</vt:lpstr>
      <vt:lpstr>Reserve selection</vt:lpstr>
      <vt:lpstr>Reserve selection</vt:lpstr>
      <vt:lpstr>raptr: Representative and adequate prioritization toolkit in R</vt:lpstr>
      <vt:lpstr>Evolutionary processes</vt:lpstr>
      <vt:lpstr>Evolutionary processes</vt:lpstr>
      <vt:lpstr>Evolutionary processes</vt:lpstr>
      <vt:lpstr>Evolutionary processes</vt:lpstr>
      <vt:lpstr>Case study</vt:lpstr>
      <vt:lpstr>Case study</vt:lpstr>
      <vt:lpstr>Case-study </vt:lpstr>
      <vt:lpstr>Case-study </vt:lpstr>
      <vt:lpstr>Can we use environmental and geographic variables as surrogates  for genetic variation in  conservation planning?</vt:lpstr>
      <vt:lpstr>27 plant species</vt:lpstr>
      <vt:lpstr>PowerPoint Presentation</vt:lpstr>
      <vt:lpstr>PowerPoint Presentation</vt:lpstr>
      <vt:lpstr>PowerPoint Presentation</vt:lpstr>
      <vt:lpstr>What is the relationship?</vt:lpstr>
      <vt:lpstr>What is the relationship?</vt:lpstr>
      <vt:lpstr>PowerPoint Presentation</vt:lpstr>
      <vt:lpstr>PowerPoint Presentation</vt:lpstr>
      <vt:lpstr>PowerPoint Presentation</vt:lpstr>
      <vt:lpstr>PowerPoint Presentation</vt:lpstr>
      <vt:lpstr>Surrogate performance</vt:lpstr>
      <vt:lpstr>How good are conventional approaches for capturing gene flow and can we do better?</vt:lpstr>
      <vt:lpstr>Conventional approaches for connectivity</vt:lpstr>
      <vt:lpstr>Reserve selection using genetic data</vt:lpstr>
      <vt:lpstr>Reserve selection using surrogate data</vt:lpstr>
      <vt:lpstr>Performance evaluation</vt:lpstr>
      <vt:lpstr>Performance evaluation</vt:lpstr>
      <vt:lpstr>Environmental data</vt:lpstr>
      <vt:lpstr>PowerPoint Presentation</vt:lpstr>
      <vt:lpstr>PowerPoint Presentation</vt:lpstr>
      <vt:lpstr>Does habitat suitability correlate with resistance to gene flow?</vt:lpstr>
      <vt:lpstr>Do we need genetic data to maintain gene flow?</vt:lpstr>
      <vt:lpstr>Do we need genetic data to maintain gene flow?</vt:lpstr>
      <vt:lpstr>Prioritizations need gene flow data</vt:lpstr>
      <vt:lpstr>How well are existing protected areas covering species’ realized niches? </vt:lpstr>
      <vt:lpstr>Species data</vt:lpstr>
      <vt:lpstr>How good is the existing protected system?</vt:lpstr>
      <vt:lpstr>Prioritization for realized niches</vt:lpstr>
      <vt:lpstr>Prioritization for realized niches</vt:lpstr>
      <vt:lpstr>Global conservation of realized niches</vt:lpstr>
      <vt:lpstr>Try it yourself?</vt:lpstr>
      <vt:lpstr>Take home messages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Hanson</cp:lastModifiedBy>
  <cp:revision>257</cp:revision>
  <dcterms:created xsi:type="dcterms:W3CDTF">2006-08-16T00:00:00Z</dcterms:created>
  <dcterms:modified xsi:type="dcterms:W3CDTF">2018-01-31T08:39:19Z</dcterms:modified>
</cp:coreProperties>
</file>